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363C1-C960-4C48-BF45-D160CBF3F0DD}" type="datetimeFigureOut">
              <a:rPr lang="en-US"/>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7B710-E477-46FE-B4AB-80A9BCBE7407}"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a:t>
            </a:fld>
            <a:endParaRPr lang="en-US"/>
          </a:p>
        </p:txBody>
      </p:sp>
    </p:spTree>
    <p:extLst>
      <p:ext uri="{BB962C8B-B14F-4D97-AF65-F5344CB8AC3E}">
        <p14:creationId xmlns:p14="http://schemas.microsoft.com/office/powerpoint/2010/main" val="331632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10</a:t>
            </a:fld>
            <a:endParaRPr lang="en-US"/>
          </a:p>
        </p:txBody>
      </p:sp>
    </p:spTree>
    <p:extLst>
      <p:ext uri="{BB962C8B-B14F-4D97-AF65-F5344CB8AC3E}">
        <p14:creationId xmlns:p14="http://schemas.microsoft.com/office/powerpoint/2010/main" val="127250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11</a:t>
            </a:fld>
            <a:endParaRPr lang="en-US"/>
          </a:p>
        </p:txBody>
      </p:sp>
    </p:spTree>
    <p:extLst>
      <p:ext uri="{BB962C8B-B14F-4D97-AF65-F5344CB8AC3E}">
        <p14:creationId xmlns:p14="http://schemas.microsoft.com/office/powerpoint/2010/main" val="115983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12</a:t>
            </a:fld>
            <a:endParaRPr lang="en-US"/>
          </a:p>
        </p:txBody>
      </p:sp>
    </p:spTree>
    <p:extLst>
      <p:ext uri="{BB962C8B-B14F-4D97-AF65-F5344CB8AC3E}">
        <p14:creationId xmlns:p14="http://schemas.microsoft.com/office/powerpoint/2010/main" val="336256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13</a:t>
            </a:fld>
            <a:endParaRPr lang="en-US"/>
          </a:p>
        </p:txBody>
      </p:sp>
    </p:spTree>
    <p:extLst>
      <p:ext uri="{BB962C8B-B14F-4D97-AF65-F5344CB8AC3E}">
        <p14:creationId xmlns:p14="http://schemas.microsoft.com/office/powerpoint/2010/main" val="82308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14</a:t>
            </a:fld>
            <a:endParaRPr lang="en-US"/>
          </a:p>
        </p:txBody>
      </p:sp>
    </p:spTree>
    <p:extLst>
      <p:ext uri="{BB962C8B-B14F-4D97-AF65-F5344CB8AC3E}">
        <p14:creationId xmlns:p14="http://schemas.microsoft.com/office/powerpoint/2010/main" val="660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15</a:t>
            </a:fld>
            <a:endParaRPr lang="en-US"/>
          </a:p>
        </p:txBody>
      </p:sp>
    </p:spTree>
    <p:extLst>
      <p:ext uri="{BB962C8B-B14F-4D97-AF65-F5344CB8AC3E}">
        <p14:creationId xmlns:p14="http://schemas.microsoft.com/office/powerpoint/2010/main" val="399312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16</a:t>
            </a:fld>
            <a:endParaRPr lang="en-US"/>
          </a:p>
        </p:txBody>
      </p:sp>
    </p:spTree>
    <p:extLst>
      <p:ext uri="{BB962C8B-B14F-4D97-AF65-F5344CB8AC3E}">
        <p14:creationId xmlns:p14="http://schemas.microsoft.com/office/powerpoint/2010/main" val="387056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17</a:t>
            </a:fld>
            <a:endParaRPr lang="en-US"/>
          </a:p>
        </p:txBody>
      </p:sp>
    </p:spTree>
    <p:extLst>
      <p:ext uri="{BB962C8B-B14F-4D97-AF65-F5344CB8AC3E}">
        <p14:creationId xmlns:p14="http://schemas.microsoft.com/office/powerpoint/2010/main" val="405503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18</a:t>
            </a:fld>
            <a:endParaRPr lang="en-US"/>
          </a:p>
        </p:txBody>
      </p:sp>
    </p:spTree>
    <p:extLst>
      <p:ext uri="{BB962C8B-B14F-4D97-AF65-F5344CB8AC3E}">
        <p14:creationId xmlns:p14="http://schemas.microsoft.com/office/powerpoint/2010/main" val="181741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19</a:t>
            </a:fld>
            <a:endParaRPr lang="en-US"/>
          </a:p>
        </p:txBody>
      </p:sp>
    </p:spTree>
    <p:extLst>
      <p:ext uri="{BB962C8B-B14F-4D97-AF65-F5344CB8AC3E}">
        <p14:creationId xmlns:p14="http://schemas.microsoft.com/office/powerpoint/2010/main" val="203551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2</a:t>
            </a:fld>
            <a:endParaRPr lang="en-US"/>
          </a:p>
        </p:txBody>
      </p:sp>
    </p:spTree>
    <p:extLst>
      <p:ext uri="{BB962C8B-B14F-4D97-AF65-F5344CB8AC3E}">
        <p14:creationId xmlns:p14="http://schemas.microsoft.com/office/powerpoint/2010/main" val="381691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20</a:t>
            </a:fld>
            <a:endParaRPr lang="en-US"/>
          </a:p>
        </p:txBody>
      </p:sp>
    </p:spTree>
    <p:extLst>
      <p:ext uri="{BB962C8B-B14F-4D97-AF65-F5344CB8AC3E}">
        <p14:creationId xmlns:p14="http://schemas.microsoft.com/office/powerpoint/2010/main" val="174022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21</a:t>
            </a:fld>
            <a:endParaRPr lang="en-US"/>
          </a:p>
        </p:txBody>
      </p:sp>
    </p:spTree>
    <p:extLst>
      <p:ext uri="{BB962C8B-B14F-4D97-AF65-F5344CB8AC3E}">
        <p14:creationId xmlns:p14="http://schemas.microsoft.com/office/powerpoint/2010/main" val="173251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22</a:t>
            </a:fld>
            <a:endParaRPr lang="en-US"/>
          </a:p>
        </p:txBody>
      </p:sp>
    </p:spTree>
    <p:extLst>
      <p:ext uri="{BB962C8B-B14F-4D97-AF65-F5344CB8AC3E}">
        <p14:creationId xmlns:p14="http://schemas.microsoft.com/office/powerpoint/2010/main" val="3097846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23</a:t>
            </a:fld>
            <a:endParaRPr lang="en-US"/>
          </a:p>
        </p:txBody>
      </p:sp>
    </p:spTree>
    <p:extLst>
      <p:ext uri="{BB962C8B-B14F-4D97-AF65-F5344CB8AC3E}">
        <p14:creationId xmlns:p14="http://schemas.microsoft.com/office/powerpoint/2010/main" val="11317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24</a:t>
            </a:fld>
            <a:endParaRPr lang="en-US"/>
          </a:p>
        </p:txBody>
      </p:sp>
    </p:spTree>
    <p:extLst>
      <p:ext uri="{BB962C8B-B14F-4D97-AF65-F5344CB8AC3E}">
        <p14:creationId xmlns:p14="http://schemas.microsoft.com/office/powerpoint/2010/main" val="261739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3</a:t>
            </a:fld>
            <a:endParaRPr lang="en-US"/>
          </a:p>
        </p:txBody>
      </p:sp>
    </p:spTree>
    <p:extLst>
      <p:ext uri="{BB962C8B-B14F-4D97-AF65-F5344CB8AC3E}">
        <p14:creationId xmlns:p14="http://schemas.microsoft.com/office/powerpoint/2010/main" val="169658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4</a:t>
            </a:fld>
            <a:endParaRPr lang="en-US"/>
          </a:p>
        </p:txBody>
      </p:sp>
    </p:spTree>
    <p:extLst>
      <p:ext uri="{BB962C8B-B14F-4D97-AF65-F5344CB8AC3E}">
        <p14:creationId xmlns:p14="http://schemas.microsoft.com/office/powerpoint/2010/main" val="115340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5</a:t>
            </a:fld>
            <a:endParaRPr lang="en-US"/>
          </a:p>
        </p:txBody>
      </p:sp>
    </p:spTree>
    <p:extLst>
      <p:ext uri="{BB962C8B-B14F-4D97-AF65-F5344CB8AC3E}">
        <p14:creationId xmlns:p14="http://schemas.microsoft.com/office/powerpoint/2010/main" val="311060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6</a:t>
            </a:fld>
            <a:endParaRPr lang="en-US"/>
          </a:p>
        </p:txBody>
      </p:sp>
    </p:spTree>
    <p:extLst>
      <p:ext uri="{BB962C8B-B14F-4D97-AF65-F5344CB8AC3E}">
        <p14:creationId xmlns:p14="http://schemas.microsoft.com/office/powerpoint/2010/main" val="153040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7</a:t>
            </a:fld>
            <a:endParaRPr lang="en-US"/>
          </a:p>
        </p:txBody>
      </p:sp>
    </p:spTree>
    <p:extLst>
      <p:ext uri="{BB962C8B-B14F-4D97-AF65-F5344CB8AC3E}">
        <p14:creationId xmlns:p14="http://schemas.microsoft.com/office/powerpoint/2010/main" val="345610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8</a:t>
            </a:fld>
            <a:endParaRPr lang="en-US"/>
          </a:p>
        </p:txBody>
      </p:sp>
    </p:spTree>
    <p:extLst>
      <p:ext uri="{BB962C8B-B14F-4D97-AF65-F5344CB8AC3E}">
        <p14:creationId xmlns:p14="http://schemas.microsoft.com/office/powerpoint/2010/main" val="266797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7B710-E477-46FE-B4AB-80A9BCBE7407}" type="slidenum">
              <a:rPr lang="en-US"/>
              <a:t>9</a:t>
            </a:fld>
            <a:endParaRPr lang="en-US"/>
          </a:p>
        </p:txBody>
      </p:sp>
    </p:spTree>
    <p:extLst>
      <p:ext uri="{BB962C8B-B14F-4D97-AF65-F5344CB8AC3E}">
        <p14:creationId xmlns:p14="http://schemas.microsoft.com/office/powerpoint/2010/main" val="49268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7053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014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0EA680-D336-4FF7-8B7A-9848BB0A1C3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31008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044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0EA680-D336-4FF7-8B7A-9848BB0A1C3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35893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203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230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08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84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315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086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390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504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53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663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096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8/8/2017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05427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541409429"/>
              </p:ext>
            </p:extLst>
          </p:nvPr>
        </p:nvSpPr>
        <p:spPr/>
        <p:txBody>
          <a:bodyPr/>
          <a:lstStyle/>
          <a:p>
            <a:r>
              <a:rPr lang="en-US"/>
              <a:t>The Constitution</a:t>
            </a:r>
          </a:p>
        </p:txBody>
      </p:sp>
      <p:sp>
        <p:nvSpPr>
          <p:cNvPr id="3" name="Subtitle 2"/>
          <p:cNvSpPr>
            <a:spLocks noGrp="1"/>
          </p:cNvSpPr>
          <p:nvPr>
            <p:ph type="subTitle" idx="1"/>
            <p:extLst>
              <p:ext uri="{D42A27DB-BD31-4B8C-83A1-F6EECF244321}">
                <p14:modId xmlns:p14="http://schemas.microsoft.com/office/powerpoint/2010/main" val="1098292240"/>
              </p:ext>
            </p:extLst>
          </p:nvPr>
        </p:nvSpPr>
        <p:spPr/>
        <p:txBody>
          <a:bodyPr/>
          <a:lstStyle/>
          <a:p>
            <a:r>
              <a:rPr lang="en-US"/>
              <a:t>Government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763745298"/>
              </p:ext>
            </p:extLst>
          </p:nvPr>
        </p:nvSpPr>
        <p:spPr/>
        <p:txBody>
          <a:bodyPr/>
          <a:lstStyle/>
          <a:p>
            <a:r>
              <a:rPr lang="en-US"/>
              <a:t>Commerce and Slave Trade Compromise</a:t>
            </a:r>
          </a:p>
        </p:txBody>
      </p:sp>
      <p:sp>
        <p:nvSpPr>
          <p:cNvPr id="3" name="Content Placeholder 2"/>
          <p:cNvSpPr>
            <a:spLocks noGrp="1"/>
          </p:cNvSpPr>
          <p:nvPr>
            <p:ph idx="1"/>
            <p:extLst>
              <p:ext uri="{D42A27DB-BD31-4B8C-83A1-F6EECF244321}">
                <p14:modId xmlns:p14="http://schemas.microsoft.com/office/powerpoint/2010/main" val="2275801626"/>
              </p:ext>
            </p:extLst>
          </p:nvPr>
        </p:nvSpPr>
        <p:spPr/>
        <p:txBody>
          <a:bodyPr vert="horz" lIns="91440" tIns="45720" rIns="91440" bIns="45720" rtlCol="0" anchor="t">
            <a:normAutofit/>
          </a:bodyPr>
          <a:lstStyle/>
          <a:p>
            <a:r>
              <a:rPr lang="en-US"/>
              <a:t>Southern states were fearful Northern put export duties on Sothern crops and interfere with the slave trade.</a:t>
            </a:r>
          </a:p>
          <a:p>
            <a:r>
              <a:rPr lang="en-US"/>
              <a:t>Congress was forbidden to tax the export of goods from any state</a:t>
            </a:r>
          </a:p>
          <a:p>
            <a:r>
              <a:rPr lang="en-US"/>
              <a:t>Congress could not interfere with the slave trade for a period of 20 years.</a:t>
            </a:r>
          </a:p>
        </p:txBody>
      </p:sp>
    </p:spTree>
    <p:extLst>
      <p:ext uri="{BB962C8B-B14F-4D97-AF65-F5344CB8AC3E}">
        <p14:creationId xmlns:p14="http://schemas.microsoft.com/office/powerpoint/2010/main" val="340568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20045729"/>
              </p:ext>
            </p:extLst>
          </p:nvPr>
        </p:nvSpPr>
        <p:spPr/>
        <p:txBody>
          <a:bodyPr/>
          <a:lstStyle/>
          <a:p>
            <a:r>
              <a:rPr lang="en-US"/>
              <a:t>Constitution in its final form</a:t>
            </a:r>
          </a:p>
        </p:txBody>
      </p:sp>
      <p:sp>
        <p:nvSpPr>
          <p:cNvPr id="3" name="Content Placeholder 2"/>
          <p:cNvSpPr>
            <a:spLocks noGrp="1"/>
          </p:cNvSpPr>
          <p:nvPr>
            <p:ph idx="1"/>
            <p:extLst>
              <p:ext uri="{D42A27DB-BD31-4B8C-83A1-F6EECF244321}">
                <p14:modId xmlns:p14="http://schemas.microsoft.com/office/powerpoint/2010/main" val="1506937555"/>
              </p:ext>
            </p:extLst>
          </p:nvPr>
        </p:nvSpPr>
        <p:spPr/>
        <p:txBody>
          <a:bodyPr vert="horz" lIns="91440" tIns="45720" rIns="91440" bIns="45720" rtlCol="0" anchor="t">
            <a:normAutofit/>
          </a:bodyPr>
          <a:lstStyle/>
          <a:p>
            <a:r>
              <a:rPr lang="en-US"/>
              <a:t>Convention approved the document on September 17</a:t>
            </a:r>
          </a:p>
          <a:p>
            <a:r>
              <a:rPr lang="en-US"/>
              <a:t>Ratification became a difficult matter</a:t>
            </a:r>
          </a:p>
          <a:p>
            <a:r>
              <a:rPr lang="en-US"/>
              <a:t>Federalists supported ratification and Anti-Federalists opposed it.</a:t>
            </a:r>
          </a:p>
          <a:p>
            <a:r>
              <a:rPr lang="en-US"/>
              <a:t>The biggest point of contention was a lack of Bill of Rights written into the Constitution.  Most of the these rights were in state constitutions.</a:t>
            </a:r>
          </a:p>
          <a:p>
            <a:r>
              <a:rPr lang="en-US" i="1"/>
              <a:t>The Federalist, </a:t>
            </a:r>
            <a:r>
              <a:rPr lang="en-US"/>
              <a:t>written by Madison, Hamilton, and John Jay, was a collection of commentary and essays in support of ratification, which was published in all 13 states.  It is still a great example of excellent political writing and thought.</a:t>
            </a:r>
          </a:p>
        </p:txBody>
      </p:sp>
    </p:spTree>
    <p:extLst>
      <p:ext uri="{BB962C8B-B14F-4D97-AF65-F5344CB8AC3E}">
        <p14:creationId xmlns:p14="http://schemas.microsoft.com/office/powerpoint/2010/main" val="208257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61947430"/>
              </p:ext>
            </p:extLst>
          </p:nvPr>
        </p:nvSpPr>
        <p:spPr/>
        <p:txBody>
          <a:bodyPr/>
          <a:lstStyle/>
          <a:p>
            <a:r>
              <a:rPr lang="en-US"/>
              <a:t>Road to Ratification</a:t>
            </a:r>
          </a:p>
        </p:txBody>
      </p:sp>
      <p:sp>
        <p:nvSpPr>
          <p:cNvPr id="3" name="Content Placeholder 2"/>
          <p:cNvSpPr>
            <a:spLocks noGrp="1"/>
          </p:cNvSpPr>
          <p:nvPr>
            <p:ph idx="1"/>
            <p:extLst>
              <p:ext uri="{D42A27DB-BD31-4B8C-83A1-F6EECF244321}">
                <p14:modId xmlns:p14="http://schemas.microsoft.com/office/powerpoint/2010/main" val="754854206"/>
              </p:ext>
            </p:extLst>
          </p:nvPr>
        </p:nvSpPr>
        <p:spPr/>
        <p:txBody>
          <a:bodyPr vert="horz" lIns="91440" tIns="45720" rIns="91440" bIns="45720" rtlCol="0" anchor="t">
            <a:normAutofit/>
          </a:bodyPr>
          <a:lstStyle/>
          <a:p>
            <a:r>
              <a:rPr lang="en-US"/>
              <a:t>June 21, 1788 New Hampshire brought the number of states ratifying the Constitution to nine.</a:t>
            </a:r>
          </a:p>
          <a:p>
            <a:r>
              <a:rPr lang="en-US"/>
              <a:t>Virginia and New York followed, bringing the number to 11 allowing Congress to be formed and convene in the temporary capital of New York City on March 4, 1789.</a:t>
            </a:r>
          </a:p>
          <a:p>
            <a:r>
              <a:rPr lang="en-US"/>
              <a:t>George Washington was chosen as the first president, and John Adams was chosen as the first vice-president</a:t>
            </a:r>
          </a:p>
        </p:txBody>
      </p:sp>
    </p:spTree>
    <p:extLst>
      <p:ext uri="{BB962C8B-B14F-4D97-AF65-F5344CB8AC3E}">
        <p14:creationId xmlns:p14="http://schemas.microsoft.com/office/powerpoint/2010/main" val="160213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75744390"/>
              </p:ext>
            </p:extLst>
          </p:nvPr>
        </p:nvSpPr>
        <p:spPr/>
        <p:txBody>
          <a:bodyPr/>
          <a:lstStyle/>
          <a:p>
            <a:r>
              <a:rPr lang="en-US"/>
              <a:t>Chapter 3-The Constitution</a:t>
            </a:r>
          </a:p>
        </p:txBody>
      </p:sp>
      <p:sp>
        <p:nvSpPr>
          <p:cNvPr id="3" name="Content Placeholder 2"/>
          <p:cNvSpPr>
            <a:spLocks noGrp="1"/>
          </p:cNvSpPr>
          <p:nvPr>
            <p:ph idx="1"/>
            <p:extLst>
              <p:ext uri="{D42A27DB-BD31-4B8C-83A1-F6EECF244321}">
                <p14:modId xmlns:p14="http://schemas.microsoft.com/office/powerpoint/2010/main" val="2247825062"/>
              </p:ext>
            </p:extLst>
          </p:nvPr>
        </p:nvSpPr>
        <p:spPr/>
        <p:txBody>
          <a:bodyPr vert="horz" lIns="91440" tIns="45720" rIns="91440" bIns="45720" rtlCol="0" anchor="t">
            <a:normAutofit/>
          </a:bodyPr>
          <a:lstStyle/>
          <a:p>
            <a:r>
              <a:rPr lang="en-US"/>
              <a:t>Preamble-States the purpose of the Constitution</a:t>
            </a:r>
          </a:p>
          <a:p>
            <a:r>
              <a:rPr lang="en-US"/>
              <a:t>Article I: Creates the Legislative Branch</a:t>
            </a:r>
          </a:p>
          <a:p>
            <a:r>
              <a:rPr lang="en-US"/>
              <a:t>Article II: Creates the Executive Branch</a:t>
            </a:r>
          </a:p>
          <a:p>
            <a:r>
              <a:rPr lang="en-US"/>
              <a:t>Article III: Creates the Judicial Branch</a:t>
            </a:r>
          </a:p>
          <a:p>
            <a:r>
              <a:rPr lang="en-US"/>
              <a:t>Article IV: Relations among the States</a:t>
            </a:r>
          </a:p>
          <a:p>
            <a:r>
              <a:rPr lang="en-US"/>
              <a:t>Article V: Amending the Constitution</a:t>
            </a:r>
          </a:p>
          <a:p>
            <a:r>
              <a:rPr lang="en-US"/>
              <a:t>Article VI: National debts, supremacy of national law, and oaths of office</a:t>
            </a:r>
          </a:p>
          <a:p>
            <a:r>
              <a:rPr lang="en-US"/>
              <a:t>Article VII: Ratifying the Constitution</a:t>
            </a:r>
          </a:p>
        </p:txBody>
      </p:sp>
    </p:spTree>
    <p:extLst>
      <p:ext uri="{BB962C8B-B14F-4D97-AF65-F5344CB8AC3E}">
        <p14:creationId xmlns:p14="http://schemas.microsoft.com/office/powerpoint/2010/main" val="319140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658855788"/>
              </p:ext>
            </p:extLst>
          </p:nvPr>
        </p:nvSpPr>
        <p:spPr/>
        <p:txBody>
          <a:bodyPr/>
          <a:lstStyle/>
          <a:p>
            <a:r>
              <a:rPr lang="en-US"/>
              <a:t>Article 1-Legislature</a:t>
            </a:r>
          </a:p>
        </p:txBody>
      </p:sp>
      <p:sp>
        <p:nvSpPr>
          <p:cNvPr id="3" name="Content Placeholder 2"/>
          <p:cNvSpPr>
            <a:spLocks noGrp="1"/>
          </p:cNvSpPr>
          <p:nvPr>
            <p:ph idx="1"/>
            <p:extLst>
              <p:ext uri="{D42A27DB-BD31-4B8C-83A1-F6EECF244321}">
                <p14:modId xmlns:p14="http://schemas.microsoft.com/office/powerpoint/2010/main" val="2866492596"/>
              </p:ext>
            </p:extLst>
          </p:nvPr>
        </p:nvSpPr>
        <p:spPr/>
        <p:txBody>
          <a:bodyPr vert="horz" lIns="91440" tIns="45720" rIns="91440" bIns="45720" rtlCol="0" anchor="t">
            <a:normAutofit/>
          </a:bodyPr>
          <a:lstStyle/>
          <a:p>
            <a:r>
              <a:rPr lang="en-US"/>
              <a:t>Establishes a bicameral legislature</a:t>
            </a:r>
          </a:p>
          <a:p>
            <a:r>
              <a:rPr lang="en-US"/>
              <a:t>Historical precedent-The British Parliament was bicameral, and most of the colonial legislatures were bicameral</a:t>
            </a:r>
          </a:p>
          <a:p>
            <a:r>
              <a:rPr lang="en-US"/>
              <a:t>This form was adopted as a compromise between the Virginia and New Jersey Plan. It became an example of federalism; House of Reps based on state population and equal representation in the Senate.</a:t>
            </a:r>
          </a:p>
          <a:p>
            <a:r>
              <a:rPr lang="en-US"/>
              <a:t>Also, most Framers liked the bicameral model because one House could act as a check on the other</a:t>
            </a:r>
          </a:p>
          <a:p>
            <a:r>
              <a:rPr lang="en-US"/>
              <a:t>Washington: "We pour legislation into the Senatorial saucer to cool it."</a:t>
            </a:r>
          </a:p>
        </p:txBody>
      </p:sp>
    </p:spTree>
    <p:extLst>
      <p:ext uri="{BB962C8B-B14F-4D97-AF65-F5344CB8AC3E}">
        <p14:creationId xmlns:p14="http://schemas.microsoft.com/office/powerpoint/2010/main" val="345663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69085613"/>
              </p:ext>
            </p:extLst>
          </p:nvPr>
        </p:nvSpPr>
        <p:spPr/>
        <p:txBody>
          <a:bodyPr/>
          <a:lstStyle/>
          <a:p>
            <a:r>
              <a:rPr lang="en-US"/>
              <a:t>Article II: The Executive</a:t>
            </a:r>
          </a:p>
        </p:txBody>
      </p:sp>
      <p:sp>
        <p:nvSpPr>
          <p:cNvPr id="3" name="Content Placeholder 2"/>
          <p:cNvSpPr>
            <a:spLocks noGrp="1"/>
          </p:cNvSpPr>
          <p:nvPr>
            <p:ph idx="1"/>
            <p:extLst>
              <p:ext uri="{D42A27DB-BD31-4B8C-83A1-F6EECF244321}">
                <p14:modId xmlns:p14="http://schemas.microsoft.com/office/powerpoint/2010/main" val="2167280367"/>
              </p:ext>
            </p:extLst>
          </p:nvPr>
        </p:nvSpPr>
        <p:spPr/>
        <p:txBody>
          <a:bodyPr vert="horz" lIns="91440" tIns="45720" rIns="91440" bIns="45720" rtlCol="0" anchor="t">
            <a:normAutofit/>
          </a:bodyPr>
          <a:lstStyle/>
          <a:p>
            <a:r>
              <a:rPr lang="en-US"/>
              <a:t>"The executive Power shall be vested in a President of the United States of America." Section 1</a:t>
            </a:r>
          </a:p>
          <a:p>
            <a:r>
              <a:rPr lang="en-US"/>
              <a:t>Command armed forces</a:t>
            </a:r>
          </a:p>
          <a:p>
            <a:r>
              <a:rPr lang="en-US"/>
              <a:t>Make treaties</a:t>
            </a:r>
          </a:p>
          <a:p>
            <a:r>
              <a:rPr lang="en-US"/>
              <a:t>Approve or veto acts of Congress</a:t>
            </a:r>
          </a:p>
          <a:p>
            <a:r>
              <a:rPr lang="en-US"/>
              <a:t>Call special sessions of Congress</a:t>
            </a:r>
          </a:p>
          <a:p>
            <a:r>
              <a:rPr lang="en-US"/>
              <a:t>Receive foreign diplomats</a:t>
            </a:r>
          </a:p>
          <a:p>
            <a:r>
              <a:rPr lang="en-US"/>
              <a:t>"take Care that the Laws be faithfully executed."</a:t>
            </a:r>
          </a:p>
          <a:p>
            <a:r>
              <a:rPr lang="en-US"/>
              <a:t>Executive defined in broad terms. We have struggled to understand the extent of 'executive power.'</a:t>
            </a:r>
          </a:p>
          <a:p>
            <a:endParaRPr lang="en-US"/>
          </a:p>
        </p:txBody>
      </p:sp>
    </p:spTree>
    <p:extLst>
      <p:ext uri="{BB962C8B-B14F-4D97-AF65-F5344CB8AC3E}">
        <p14:creationId xmlns:p14="http://schemas.microsoft.com/office/powerpoint/2010/main" val="222680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700404734"/>
              </p:ext>
            </p:extLst>
          </p:nvPr>
        </p:nvSpPr>
        <p:spPr/>
        <p:txBody>
          <a:bodyPr/>
          <a:lstStyle/>
          <a:p>
            <a:r>
              <a:rPr lang="en-US"/>
              <a:t>Article III: The Judicial Branch</a:t>
            </a:r>
          </a:p>
        </p:txBody>
      </p:sp>
      <p:sp>
        <p:nvSpPr>
          <p:cNvPr id="3" name="Content Placeholder 2"/>
          <p:cNvSpPr>
            <a:spLocks noGrp="1"/>
          </p:cNvSpPr>
          <p:nvPr>
            <p:ph idx="1"/>
            <p:extLst>
              <p:ext uri="{D42A27DB-BD31-4B8C-83A1-F6EECF244321}">
                <p14:modId xmlns:p14="http://schemas.microsoft.com/office/powerpoint/2010/main" val="2909264193"/>
              </p:ext>
            </p:extLst>
          </p:nvPr>
        </p:nvSpPr>
        <p:spPr/>
        <p:txBody>
          <a:bodyPr vert="horz" lIns="91440" tIns="45720" rIns="91440" bIns="45720" rtlCol="0" anchor="t">
            <a:normAutofit lnSpcReduction="10000"/>
          </a:bodyPr>
          <a:lstStyle/>
          <a:p>
            <a:r>
              <a:rPr lang="en-US"/>
              <a:t>With the Articles, the states interpreted federal law. No national judiciary.</a:t>
            </a:r>
          </a:p>
          <a:p>
            <a:r>
              <a:rPr lang="en-US"/>
              <a:t>Hamilton said laws are "dead letter without courts to expound and define on their true meaning and operation."</a:t>
            </a:r>
          </a:p>
          <a:p>
            <a:r>
              <a:rPr lang="en-US"/>
              <a:t>"The judicial Power of the United States shall be vested in one supreme Court, and in such inferior courts as the Congress may from time to time ordain and establish." Section 1</a:t>
            </a:r>
          </a:p>
          <a:p>
            <a:r>
              <a:rPr lang="en-US"/>
              <a:t>Inferior court: lower federal courts under the Supreme Court. Constitutional courts and special courts.</a:t>
            </a:r>
          </a:p>
          <a:p>
            <a:r>
              <a:rPr lang="en-US"/>
              <a:t>Constitutional Courts: Court of Appeals, district courts, U.S. Court of International Trade.</a:t>
            </a:r>
          </a:p>
          <a:p>
            <a:r>
              <a:rPr lang="en-US"/>
              <a:t>Special Courts: U.S. court of Appeals for the Armed Forces, U.S. Tax Court, etc.</a:t>
            </a:r>
          </a:p>
        </p:txBody>
      </p:sp>
    </p:spTree>
    <p:extLst>
      <p:ext uri="{BB962C8B-B14F-4D97-AF65-F5344CB8AC3E}">
        <p14:creationId xmlns:p14="http://schemas.microsoft.com/office/powerpoint/2010/main" val="317512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923954118"/>
              </p:ext>
            </p:extLst>
          </p:nvPr>
        </p:nvSpPr>
        <p:spPr/>
        <p:txBody>
          <a:bodyPr/>
          <a:lstStyle/>
          <a:p>
            <a:r>
              <a:rPr lang="en-US"/>
              <a:t>Basic Principles </a:t>
            </a:r>
          </a:p>
        </p:txBody>
      </p:sp>
      <p:sp>
        <p:nvSpPr>
          <p:cNvPr id="3" name="Content Placeholder 2"/>
          <p:cNvSpPr>
            <a:spLocks noGrp="1"/>
          </p:cNvSpPr>
          <p:nvPr>
            <p:ph idx="1"/>
            <p:extLst>
              <p:ext uri="{D42A27DB-BD31-4B8C-83A1-F6EECF244321}">
                <p14:modId xmlns:p14="http://schemas.microsoft.com/office/powerpoint/2010/main" val="1270049537"/>
              </p:ext>
            </p:extLst>
          </p:nvPr>
        </p:nvSpPr>
        <p:spPr/>
        <p:txBody>
          <a:bodyPr vert="horz" lIns="91440" tIns="45720" rIns="91440" bIns="45720" rtlCol="0" anchor="t">
            <a:normAutofit/>
          </a:bodyPr>
          <a:lstStyle/>
          <a:p>
            <a:r>
              <a:rPr lang="en-US"/>
              <a:t>Popular Sovereignty: People are the only source for any and all governmental power</a:t>
            </a:r>
          </a:p>
          <a:p>
            <a:r>
              <a:rPr lang="en-US"/>
              <a:t>Limited Government: The government is not all-powerful and only has the power to do what the people want them to do.</a:t>
            </a:r>
          </a:p>
          <a:p>
            <a:r>
              <a:rPr lang="en-US"/>
              <a:t>Constitutionalism:  The government must obey the law (rule of law).  The Constitution is a statement of limited government.  </a:t>
            </a:r>
          </a:p>
          <a:p>
            <a:r>
              <a:rPr lang="en-US"/>
              <a:t>Separation of Powers: basic powers are distributed among the three branches of government.</a:t>
            </a:r>
          </a:p>
        </p:txBody>
      </p:sp>
    </p:spTree>
    <p:extLst>
      <p:ext uri="{BB962C8B-B14F-4D97-AF65-F5344CB8AC3E}">
        <p14:creationId xmlns:p14="http://schemas.microsoft.com/office/powerpoint/2010/main" val="354205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024273341"/>
              </p:ext>
            </p:extLst>
          </p:nvPr>
        </p:nvSpPr>
        <p:spPr/>
        <p:txBody>
          <a:bodyPr/>
          <a:lstStyle/>
          <a:p>
            <a:r>
              <a:rPr lang="en-US"/>
              <a:t>More Basic Principles</a:t>
            </a:r>
          </a:p>
        </p:txBody>
      </p:sp>
      <p:sp>
        <p:nvSpPr>
          <p:cNvPr id="3" name="Content Placeholder 2"/>
          <p:cNvSpPr>
            <a:spLocks noGrp="1"/>
          </p:cNvSpPr>
          <p:nvPr>
            <p:ph idx="1"/>
            <p:extLst>
              <p:ext uri="{D42A27DB-BD31-4B8C-83A1-F6EECF244321}">
                <p14:modId xmlns:p14="http://schemas.microsoft.com/office/powerpoint/2010/main" val="3144686236"/>
              </p:ext>
            </p:extLst>
          </p:nvPr>
        </p:nvSpPr>
        <p:spPr/>
        <p:txBody>
          <a:bodyPr vert="horz" lIns="91440" tIns="45720" rIns="91440" bIns="45720" rtlCol="0" anchor="t">
            <a:normAutofit/>
          </a:bodyPr>
          <a:lstStyle/>
          <a:p>
            <a:r>
              <a:rPr lang="en-US"/>
              <a:t>Checks and Balances: Each branch is subject to restraints by other branches</a:t>
            </a:r>
          </a:p>
          <a:p>
            <a:r>
              <a:rPr lang="en-US"/>
              <a:t>Congress can pass a law, but the President can veto it.  Congress can refuse to approve funds requested by the President, and the Senate can reject a treaty or appointment made by the President.</a:t>
            </a:r>
          </a:p>
          <a:p>
            <a:r>
              <a:rPr lang="en-US"/>
              <a:t>Judicial Review: The power a court has to declare a government action unconstitutional or illegal.</a:t>
            </a:r>
          </a:p>
          <a:p>
            <a:r>
              <a:rPr lang="en-US"/>
              <a:t>Federalism: The division of power between the national government and the state governments.</a:t>
            </a:r>
          </a:p>
        </p:txBody>
      </p:sp>
    </p:spTree>
    <p:extLst>
      <p:ext uri="{BB962C8B-B14F-4D97-AF65-F5344CB8AC3E}">
        <p14:creationId xmlns:p14="http://schemas.microsoft.com/office/powerpoint/2010/main" val="140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3"/>
          <a:stretch>
            <a:fillRect/>
          </a:stretch>
        </p:blipFill>
        <p:spPr>
          <a:xfrm>
            <a:off x="6318490" y="645106"/>
            <a:ext cx="4998479" cy="5247747"/>
          </a:xfrm>
          <a:prstGeom prst="rect">
            <a:avLst/>
          </a:prstGeom>
        </p:spPr>
      </p:pic>
      <p:sp>
        <p:nvSpPr>
          <p:cNvPr id="2" name="Title 1"/>
          <p:cNvSpPr>
            <a:spLocks noGrp="1"/>
          </p:cNvSpPr>
          <p:nvPr>
            <p:ph type="title"/>
            <p:extLst>
              <p:ext uri="{D42A27DB-BD31-4B8C-83A1-F6EECF244321}">
                <p14:modId xmlns:p14="http://schemas.microsoft.com/office/powerpoint/2010/main" val="2376775219"/>
              </p:ext>
            </p:extLst>
          </p:nvPr>
        </p:nvSpPr>
        <p:spPr>
          <a:xfrm>
            <a:off x="1687669" y="624110"/>
            <a:ext cx="4137059" cy="1280890"/>
          </a:xfrm>
        </p:spPr>
        <p:txBody>
          <a:bodyPr>
            <a:normAutofit/>
          </a:bodyPr>
          <a:lstStyle/>
          <a:p>
            <a:r>
              <a:rPr lang="en-US" sz="3200"/>
              <a:t>Federalism Diagram</a:t>
            </a:r>
          </a:p>
        </p:txBody>
      </p:sp>
      <p:sp>
        <p:nvSpPr>
          <p:cNvPr id="9" name="Content Placeholder 8"/>
          <p:cNvSpPr>
            <a:spLocks noGrp="1"/>
          </p:cNvSpPr>
          <p:nvPr>
            <p:ph idx="1"/>
            <p:extLst>
              <p:ext uri="{D42A27DB-BD31-4B8C-83A1-F6EECF244321}">
                <p14:modId xmlns:p14="http://schemas.microsoft.com/office/powerpoint/2010/main" val="709326252"/>
              </p:ext>
            </p:extLst>
          </p:nvPr>
        </p:nvSpPr>
        <p:spPr>
          <a:xfrm>
            <a:off x="1683956" y="2133600"/>
            <a:ext cx="4140772" cy="3777622"/>
          </a:xfrm>
        </p:spPr>
        <p:txBody>
          <a:bodyPr vert="horz" lIns="91440" tIns="45720" rIns="91440" bIns="45720" rtlCol="0" anchor="t">
            <a:normAutofit/>
          </a:bodyPr>
          <a:lstStyle/>
          <a:p>
            <a:r>
              <a:rPr lang="en-US" sz="1600">
                <a:solidFill>
                  <a:srgbClr val="000000"/>
                </a:solidFill>
              </a:rPr>
              <a:t>Here are separate and concurrent powers</a:t>
            </a:r>
          </a:p>
        </p:txBody>
      </p:sp>
    </p:spTree>
    <p:extLst>
      <p:ext uri="{BB962C8B-B14F-4D97-AF65-F5344CB8AC3E}">
        <p14:creationId xmlns:p14="http://schemas.microsoft.com/office/powerpoint/2010/main" val="292353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2228868"/>
              </p:ext>
            </p:extLst>
          </p:nvPr>
        </p:nvSpPr>
        <p:spPr/>
        <p:txBody>
          <a:bodyPr/>
          <a:lstStyle/>
          <a:p>
            <a:r>
              <a:rPr lang="en-US"/>
              <a:t>Philosophers who influenced the U.S. Constitution</a:t>
            </a:r>
          </a:p>
        </p:txBody>
      </p:sp>
      <p:sp>
        <p:nvSpPr>
          <p:cNvPr id="3" name="Content Placeholder 2"/>
          <p:cNvSpPr>
            <a:spLocks noGrp="1"/>
          </p:cNvSpPr>
          <p:nvPr>
            <p:ph idx="1"/>
            <p:extLst>
              <p:ext uri="{D42A27DB-BD31-4B8C-83A1-F6EECF244321}">
                <p14:modId xmlns:p14="http://schemas.microsoft.com/office/powerpoint/2010/main" val="3444779888"/>
              </p:ext>
            </p:extLst>
          </p:nvPr>
        </p:nvSpPr>
        <p:spPr/>
        <p:txBody>
          <a:bodyPr vert="horz" lIns="91440" tIns="45720" rIns="91440" bIns="45720" rtlCol="0" anchor="t">
            <a:normAutofit/>
          </a:bodyPr>
          <a:lstStyle/>
          <a:p>
            <a:r>
              <a:rPr lang="en-US"/>
              <a:t>John Locke, Montesquieu, Rousseau, William Blackstone</a:t>
            </a:r>
          </a:p>
          <a:p>
            <a:r>
              <a:rPr lang="en-US"/>
              <a:t>Natural Rights</a:t>
            </a:r>
          </a:p>
          <a:p>
            <a:r>
              <a:rPr lang="en-US"/>
              <a:t>Social Contract</a:t>
            </a:r>
          </a:p>
          <a:p>
            <a:r>
              <a:rPr lang="en-US"/>
              <a:t>Separation of Powers</a:t>
            </a:r>
          </a:p>
          <a:p>
            <a:r>
              <a:rPr lang="en-US"/>
              <a:t>Checks and Balances</a:t>
            </a:r>
          </a:p>
        </p:txBody>
      </p:sp>
    </p:spTree>
    <p:extLst>
      <p:ext uri="{BB962C8B-B14F-4D97-AF65-F5344CB8AC3E}">
        <p14:creationId xmlns:p14="http://schemas.microsoft.com/office/powerpoint/2010/main" val="281147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19522876"/>
              </p:ext>
            </p:extLst>
          </p:nvPr>
        </p:nvSpPr>
        <p:spPr/>
        <p:txBody>
          <a:bodyPr/>
          <a:lstStyle/>
          <a:p>
            <a:r>
              <a:rPr lang="en-US"/>
              <a:t>Amending the Constitution</a:t>
            </a:r>
          </a:p>
        </p:txBody>
      </p:sp>
      <p:sp>
        <p:nvSpPr>
          <p:cNvPr id="3" name="Content Placeholder 2"/>
          <p:cNvSpPr>
            <a:spLocks noGrp="1"/>
          </p:cNvSpPr>
          <p:nvPr>
            <p:ph idx="1"/>
            <p:extLst>
              <p:ext uri="{D42A27DB-BD31-4B8C-83A1-F6EECF244321}">
                <p14:modId xmlns:p14="http://schemas.microsoft.com/office/powerpoint/2010/main" val="1690121522"/>
              </p:ext>
            </p:extLst>
          </p:nvPr>
        </p:nvSpPr>
        <p:spPr/>
        <p:txBody>
          <a:bodyPr vert="horz" lIns="91440" tIns="45720" rIns="91440" bIns="45720" rtlCol="0" anchor="t">
            <a:normAutofit/>
          </a:bodyPr>
          <a:lstStyle/>
          <a:p>
            <a:r>
              <a:rPr lang="en-US"/>
              <a:t>Amendment-changes to the Constitution</a:t>
            </a:r>
          </a:p>
          <a:p>
            <a:r>
              <a:rPr lang="en-US"/>
              <a:t>Ratification of Amendments-set forth in Article V</a:t>
            </a:r>
          </a:p>
          <a:p>
            <a:r>
              <a:rPr lang="en-US"/>
              <a:t>Four methods of formal amendments</a:t>
            </a:r>
          </a:p>
          <a:p>
            <a:r>
              <a:rPr lang="en-US"/>
              <a:t>An amendment may be proposed by two-thirds vote in each house of Congress and ratified by three-fourths of the state legislatures (38 state legislatures). Of the 27 amendments, 26 have been done this way.</a:t>
            </a:r>
          </a:p>
          <a:p>
            <a:r>
              <a:rPr lang="en-US"/>
              <a:t>An amendment may be proposed by Congress and ratified by conventions called for that purpose on three-fourths of the states.  Only the 21st Amendment was passed this way (1933). The thought was state conventions would be better to reflect the will of the people.</a:t>
            </a:r>
          </a:p>
        </p:txBody>
      </p:sp>
    </p:spTree>
    <p:extLst>
      <p:ext uri="{BB962C8B-B14F-4D97-AF65-F5344CB8AC3E}">
        <p14:creationId xmlns:p14="http://schemas.microsoft.com/office/powerpoint/2010/main" val="4081791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55214147"/>
              </p:ext>
            </p:extLst>
          </p:nvPr>
        </p:nvSpPr>
        <p:spPr/>
        <p:txBody>
          <a:bodyPr/>
          <a:lstStyle/>
          <a:p>
            <a:r>
              <a:rPr lang="en-US"/>
              <a:t>Amending the Constitution</a:t>
            </a:r>
          </a:p>
        </p:txBody>
      </p:sp>
      <p:sp>
        <p:nvSpPr>
          <p:cNvPr id="3" name="Content Placeholder 2"/>
          <p:cNvSpPr>
            <a:spLocks noGrp="1"/>
          </p:cNvSpPr>
          <p:nvPr>
            <p:ph idx="1"/>
            <p:extLst>
              <p:ext uri="{D42A27DB-BD31-4B8C-83A1-F6EECF244321}">
                <p14:modId xmlns:p14="http://schemas.microsoft.com/office/powerpoint/2010/main" val="3075383878"/>
              </p:ext>
            </p:extLst>
          </p:nvPr>
        </p:nvSpPr>
        <p:spPr/>
        <p:txBody>
          <a:bodyPr vert="horz" lIns="91440" tIns="45720" rIns="91440" bIns="45720" rtlCol="0" anchor="t">
            <a:normAutofit/>
          </a:bodyPr>
          <a:lstStyle/>
          <a:p>
            <a:r>
              <a:rPr lang="en-US"/>
              <a:t>An amendment may be proposed by a national convention called by Congress at the request of two-thirds of the state legislatures (34 states). The amendment must then be ratified by three-fourths of the state legislatures.</a:t>
            </a:r>
          </a:p>
          <a:p>
            <a:r>
              <a:rPr lang="en-US"/>
              <a:t>Lastly, an amendment may be proposed by a national convention and then ratified in three-fourths of the state conventions.</a:t>
            </a:r>
          </a:p>
        </p:txBody>
      </p:sp>
    </p:spTree>
    <p:extLst>
      <p:ext uri="{BB962C8B-B14F-4D97-AF65-F5344CB8AC3E}">
        <p14:creationId xmlns:p14="http://schemas.microsoft.com/office/powerpoint/2010/main" val="163701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61337239"/>
              </p:ext>
            </p:extLst>
          </p:nvPr>
        </p:nvSpPr>
        <p:spPr/>
        <p:txBody>
          <a:bodyPr/>
          <a:lstStyle/>
          <a:p>
            <a:r>
              <a:rPr lang="en-US"/>
              <a:t>Proposing an Amendment</a:t>
            </a:r>
          </a:p>
        </p:txBody>
      </p:sp>
      <p:sp>
        <p:nvSpPr>
          <p:cNvPr id="3" name="Content Placeholder 2"/>
          <p:cNvSpPr>
            <a:spLocks noGrp="1"/>
          </p:cNvSpPr>
          <p:nvPr>
            <p:ph idx="1"/>
            <p:extLst>
              <p:ext uri="{D42A27DB-BD31-4B8C-83A1-F6EECF244321}">
                <p14:modId xmlns:p14="http://schemas.microsoft.com/office/powerpoint/2010/main" val="2051600795"/>
              </p:ext>
            </p:extLst>
          </p:nvPr>
        </p:nvSpPr>
        <p:spPr/>
        <p:txBody>
          <a:bodyPr vert="horz" lIns="91440" tIns="45720" rIns="91440" bIns="45720" rtlCol="0" anchor="t">
            <a:normAutofit/>
          </a:bodyPr>
          <a:lstStyle/>
          <a:p>
            <a:r>
              <a:rPr lang="en-US"/>
              <a:t>If a state rejects a proposed amendment, it is not forever bound to that action.</a:t>
            </a:r>
          </a:p>
          <a:p>
            <a:r>
              <a:rPr lang="en-US"/>
              <a:t>The state may later ratify the amendment</a:t>
            </a:r>
          </a:p>
          <a:p>
            <a:r>
              <a:rPr lang="en-US"/>
              <a:t>The reverse, however, is not true.</a:t>
            </a:r>
          </a:p>
          <a:p>
            <a:r>
              <a:rPr lang="en-US"/>
              <a:t>Congress sets a reasonable time limit for ratification. 18th Amendment- 7 year period.</a:t>
            </a:r>
          </a:p>
        </p:txBody>
      </p:sp>
    </p:spTree>
    <p:extLst>
      <p:ext uri="{BB962C8B-B14F-4D97-AF65-F5344CB8AC3E}">
        <p14:creationId xmlns:p14="http://schemas.microsoft.com/office/powerpoint/2010/main" val="418994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906042"/>
              </p:ext>
            </p:extLst>
          </p:nvPr>
        </p:nvSpPr>
        <p:spPr/>
        <p:txBody>
          <a:bodyPr/>
          <a:lstStyle/>
          <a:p>
            <a:r>
              <a:rPr lang="en-US"/>
              <a:t>27 Amendments</a:t>
            </a:r>
          </a:p>
        </p:txBody>
      </p:sp>
      <p:sp>
        <p:nvSpPr>
          <p:cNvPr id="3" name="Content Placeholder 2"/>
          <p:cNvSpPr>
            <a:spLocks noGrp="1"/>
          </p:cNvSpPr>
          <p:nvPr>
            <p:ph idx="1"/>
            <p:extLst>
              <p:ext uri="{D42A27DB-BD31-4B8C-83A1-F6EECF244321}">
                <p14:modId xmlns:p14="http://schemas.microsoft.com/office/powerpoint/2010/main" val="623534249"/>
              </p:ext>
            </p:extLst>
          </p:nvPr>
        </p:nvSpPr>
        <p:spPr/>
        <p:txBody>
          <a:bodyPr vert="horz" lIns="91440" tIns="45720" rIns="91440" bIns="45720" rtlCol="0" anchor="t">
            <a:normAutofit fontScale="92500" lnSpcReduction="10000"/>
          </a:bodyPr>
          <a:lstStyle/>
          <a:p>
            <a:r>
              <a:rPr lang="en-US"/>
              <a:t>1-10: Bill of Rights</a:t>
            </a:r>
          </a:p>
          <a:p>
            <a:r>
              <a:rPr lang="en-US"/>
              <a:t>11th Amendment: A state cannot be sued by someone out of state or by a foreign entity.</a:t>
            </a:r>
          </a:p>
          <a:p>
            <a:r>
              <a:rPr lang="en-US"/>
              <a:t>12th: Changes t the process of electing the President through the Electoral College</a:t>
            </a:r>
          </a:p>
          <a:p>
            <a:r>
              <a:rPr lang="en-US"/>
              <a:t>13th: Abolished slavery</a:t>
            </a:r>
          </a:p>
          <a:p>
            <a:r>
              <a:rPr lang="en-US"/>
              <a:t>14th: granting citizenship to freed slaves</a:t>
            </a:r>
          </a:p>
          <a:p>
            <a:r>
              <a:rPr lang="en-US"/>
              <a:t>15: giving the right to vote to African-American males</a:t>
            </a:r>
          </a:p>
          <a:p>
            <a:r>
              <a:rPr lang="en-US"/>
              <a:t>18th: Prohibition of Alcohol. Repealed by the 21st</a:t>
            </a:r>
          </a:p>
          <a:p>
            <a:r>
              <a:rPr lang="en-US"/>
              <a:t>22: Limits presidents to two terms</a:t>
            </a:r>
          </a:p>
          <a:p>
            <a:r>
              <a:rPr lang="en-US"/>
              <a:t>26: Members of Congress cannot raise their pay during that term.</a:t>
            </a:r>
          </a:p>
          <a:p>
            <a:endParaRPr lang="en-US"/>
          </a:p>
        </p:txBody>
      </p:sp>
    </p:spTree>
    <p:extLst>
      <p:ext uri="{BB962C8B-B14F-4D97-AF65-F5344CB8AC3E}">
        <p14:creationId xmlns:p14="http://schemas.microsoft.com/office/powerpoint/2010/main" val="288752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603967373"/>
              </p:ext>
            </p:extLst>
          </p:nvPr>
        </p:nvSpPr>
        <p:spPr/>
        <p:txBody>
          <a:bodyPr/>
          <a:lstStyle/>
          <a:p>
            <a:r>
              <a:rPr lang="en-US"/>
              <a:t>Change by other means</a:t>
            </a:r>
          </a:p>
        </p:txBody>
      </p:sp>
      <p:sp>
        <p:nvSpPr>
          <p:cNvPr id="3" name="Content Placeholder 2"/>
          <p:cNvSpPr>
            <a:spLocks noGrp="1"/>
          </p:cNvSpPr>
          <p:nvPr>
            <p:ph idx="1"/>
            <p:extLst>
              <p:ext uri="{D42A27DB-BD31-4B8C-83A1-F6EECF244321}">
                <p14:modId xmlns:p14="http://schemas.microsoft.com/office/powerpoint/2010/main" val="3878169099"/>
              </p:ext>
            </p:extLst>
          </p:nvPr>
        </p:nvSpPr>
        <p:spPr/>
        <p:txBody>
          <a:bodyPr vert="horz" lIns="91440" tIns="45720" rIns="91440" bIns="45720" rtlCol="0" anchor="t">
            <a:normAutofit/>
          </a:bodyPr>
          <a:lstStyle/>
          <a:p>
            <a:r>
              <a:rPr lang="en-US"/>
              <a:t>Basic Legislation</a:t>
            </a:r>
          </a:p>
          <a:p>
            <a:r>
              <a:rPr lang="en-US"/>
              <a:t>Executive Action</a:t>
            </a:r>
          </a:p>
          <a:p>
            <a:r>
              <a:rPr lang="en-US"/>
              <a:t>Court Decisions</a:t>
            </a:r>
          </a:p>
          <a:p>
            <a:r>
              <a:rPr lang="en-US"/>
              <a:t>Party Practices-electoral college</a:t>
            </a:r>
          </a:p>
          <a:p>
            <a:r>
              <a:rPr lang="en-US"/>
              <a:t>Custom and Usage- Cabinet; senatorial courtesy</a:t>
            </a:r>
          </a:p>
        </p:txBody>
      </p:sp>
    </p:spTree>
    <p:extLst>
      <p:ext uri="{BB962C8B-B14F-4D97-AF65-F5344CB8AC3E}">
        <p14:creationId xmlns:p14="http://schemas.microsoft.com/office/powerpoint/2010/main" val="111906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56979089"/>
              </p:ext>
            </p:extLst>
          </p:nvPr>
        </p:nvSpPr>
        <p:spPr/>
        <p:txBody>
          <a:bodyPr/>
          <a:lstStyle/>
          <a:p>
            <a:r>
              <a:rPr lang="en-US"/>
              <a:t>Federalism</a:t>
            </a:r>
          </a:p>
        </p:txBody>
      </p:sp>
      <p:sp>
        <p:nvSpPr>
          <p:cNvPr id="3" name="Content Placeholder 2"/>
          <p:cNvSpPr>
            <a:spLocks noGrp="1"/>
          </p:cNvSpPr>
          <p:nvPr>
            <p:ph idx="1"/>
            <p:extLst>
              <p:ext uri="{D42A27DB-BD31-4B8C-83A1-F6EECF244321}">
                <p14:modId xmlns:p14="http://schemas.microsoft.com/office/powerpoint/2010/main" val="3329650975"/>
              </p:ext>
            </p:extLst>
          </p:nvPr>
        </p:nvSpPr>
        <p:spPr/>
        <p:txBody>
          <a:bodyPr vert="horz" lIns="91440" tIns="45720" rIns="91440" bIns="45720" rtlCol="0" anchor="t">
            <a:normAutofit/>
          </a:bodyPr>
          <a:lstStyle/>
          <a:p>
            <a:r>
              <a:rPr lang="en-US"/>
              <a:t>Division of government on a territorial basis. This creates a dual system of government</a:t>
            </a:r>
          </a:p>
          <a:p>
            <a:r>
              <a:rPr lang="en-US"/>
              <a:t>Ex- Division of powers between Washington D.C. (Central) and State (Michigan) governments.</a:t>
            </a:r>
          </a:p>
          <a:p>
            <a:r>
              <a:rPr lang="en-US"/>
              <a:t>Powers not assigned to Federal government is reserved to the states-10th Amendment.</a:t>
            </a:r>
          </a:p>
        </p:txBody>
      </p:sp>
    </p:spTree>
    <p:extLst>
      <p:ext uri="{BB962C8B-B14F-4D97-AF65-F5344CB8AC3E}">
        <p14:creationId xmlns:p14="http://schemas.microsoft.com/office/powerpoint/2010/main" val="25219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885956382"/>
              </p:ext>
            </p:extLst>
          </p:nvPr>
        </p:nvSpPr>
        <p:spPr/>
        <p:txBody>
          <a:bodyPr/>
          <a:lstStyle/>
          <a:p>
            <a:r>
              <a:rPr lang="en-US"/>
              <a:t>Three Types of Federal Powers</a:t>
            </a:r>
          </a:p>
        </p:txBody>
      </p:sp>
      <p:sp>
        <p:nvSpPr>
          <p:cNvPr id="3" name="Content Placeholder 2"/>
          <p:cNvSpPr>
            <a:spLocks noGrp="1"/>
          </p:cNvSpPr>
          <p:nvPr>
            <p:ph idx="1"/>
            <p:extLst>
              <p:ext uri="{D42A27DB-BD31-4B8C-83A1-F6EECF244321}">
                <p14:modId xmlns:p14="http://schemas.microsoft.com/office/powerpoint/2010/main" val="3488299347"/>
              </p:ext>
            </p:extLst>
          </p:nvPr>
        </p:nvSpPr>
        <p:spPr/>
        <p:txBody>
          <a:bodyPr vert="horz" lIns="91440" tIns="45720" rIns="91440" bIns="45720" rtlCol="0" anchor="t">
            <a:normAutofit/>
          </a:bodyPr>
          <a:lstStyle/>
          <a:p>
            <a:r>
              <a:rPr lang="en-US"/>
              <a:t>Delegated powers- powers granted to the Federal government by the Constitution</a:t>
            </a:r>
          </a:p>
          <a:p>
            <a:r>
              <a:rPr lang="en-US"/>
              <a:t>Expressed Powers- Powers that are 'spelled out' expressly-these are also called enumerated powers</a:t>
            </a:r>
          </a:p>
          <a:p>
            <a:r>
              <a:rPr lang="en-US"/>
              <a:t>Implied Powers-powers not expressly stated, but reasonably suggested</a:t>
            </a:r>
          </a:p>
          <a:p>
            <a:r>
              <a:rPr lang="en-US"/>
              <a:t>Ex-Congress has the power to make all laws which shall be necessary and proper for carrying into Execution the foregoing Powers and all other Powers vested by this Constitution in the Government of the United States or in any Department or Officer thereof. Article I Sec. 8 Clause 18</a:t>
            </a:r>
          </a:p>
          <a:p>
            <a:r>
              <a:rPr lang="en-US"/>
              <a:t>Inherent-powers the National government has because of sovereignty. Power to regulate immigration</a:t>
            </a:r>
          </a:p>
          <a:p>
            <a:endParaRPr lang="en-US"/>
          </a:p>
        </p:txBody>
      </p:sp>
    </p:spTree>
    <p:extLst>
      <p:ext uri="{BB962C8B-B14F-4D97-AF65-F5344CB8AC3E}">
        <p14:creationId xmlns:p14="http://schemas.microsoft.com/office/powerpoint/2010/main" val="221193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03363998"/>
              </p:ext>
            </p:extLst>
          </p:nvPr>
        </p:nvSpPr>
        <p:spPr/>
        <p:txBody>
          <a:bodyPr/>
          <a:lstStyle/>
          <a:p>
            <a:r>
              <a:rPr lang="en-US"/>
              <a:t>Powers denied </a:t>
            </a:r>
          </a:p>
        </p:txBody>
      </p:sp>
      <p:sp>
        <p:nvSpPr>
          <p:cNvPr id="3" name="Content Placeholder 2"/>
          <p:cNvSpPr>
            <a:spLocks noGrp="1"/>
          </p:cNvSpPr>
          <p:nvPr>
            <p:ph idx="1"/>
            <p:extLst>
              <p:ext uri="{D42A27DB-BD31-4B8C-83A1-F6EECF244321}">
                <p14:modId xmlns:p14="http://schemas.microsoft.com/office/powerpoint/2010/main" val="3714287549"/>
              </p:ext>
            </p:extLst>
          </p:nvPr>
        </p:nvSpPr>
        <p:spPr/>
        <p:txBody>
          <a:bodyPr vert="horz" lIns="91440" tIns="45720" rIns="91440" bIns="45720" rtlCol="0" anchor="t">
            <a:normAutofit/>
          </a:bodyPr>
          <a:lstStyle/>
          <a:p>
            <a:r>
              <a:rPr lang="en-US"/>
              <a:t>Levy taxes on exports</a:t>
            </a:r>
          </a:p>
          <a:p>
            <a:r>
              <a:rPr lang="en-US"/>
              <a:t>Take private property with out payment</a:t>
            </a:r>
          </a:p>
          <a:p>
            <a:r>
              <a:rPr lang="en-US"/>
              <a:t>Prohibit freedom of speech, religion, press, or assembly</a:t>
            </a:r>
          </a:p>
          <a:p>
            <a:r>
              <a:rPr lang="en-US"/>
              <a:t>Conduct illegal search and seizure</a:t>
            </a:r>
          </a:p>
          <a:p>
            <a:r>
              <a:rPr lang="en-US"/>
              <a:t>Deny speedy trial to an accused person</a:t>
            </a:r>
          </a:p>
        </p:txBody>
      </p:sp>
    </p:spTree>
    <p:extLst>
      <p:ext uri="{BB962C8B-B14F-4D97-AF65-F5344CB8AC3E}">
        <p14:creationId xmlns:p14="http://schemas.microsoft.com/office/powerpoint/2010/main" val="140274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208718826"/>
              </p:ext>
            </p:extLst>
          </p:nvPr>
        </p:nvSpPr>
        <p:spPr/>
        <p:txBody>
          <a:bodyPr/>
          <a:lstStyle/>
          <a:p>
            <a:r>
              <a:rPr lang="en-US"/>
              <a:t>Powers of states</a:t>
            </a:r>
          </a:p>
        </p:txBody>
      </p:sp>
      <p:sp>
        <p:nvSpPr>
          <p:cNvPr id="3" name="Content Placeholder 2"/>
          <p:cNvSpPr>
            <a:spLocks noGrp="1"/>
          </p:cNvSpPr>
          <p:nvPr>
            <p:ph idx="1"/>
            <p:extLst>
              <p:ext uri="{D42A27DB-BD31-4B8C-83A1-F6EECF244321}">
                <p14:modId xmlns:p14="http://schemas.microsoft.com/office/powerpoint/2010/main" val="284054941"/>
              </p:ext>
            </p:extLst>
          </p:nvPr>
        </p:nvSpPr>
        <p:spPr/>
        <p:txBody>
          <a:bodyPr vert="horz" lIns="91440" tIns="45720" rIns="91440" bIns="45720" rtlCol="0" anchor="t">
            <a:normAutofit/>
          </a:bodyPr>
          <a:lstStyle/>
          <a:p>
            <a:r>
              <a:rPr lang="en-US"/>
              <a:t>Reserved powers- 10th Amendment</a:t>
            </a:r>
          </a:p>
          <a:p>
            <a:r>
              <a:rPr lang="en-US"/>
              <a:t>Licensure of doctors, lawyers, teachers</a:t>
            </a:r>
          </a:p>
          <a:p>
            <a:r>
              <a:rPr lang="en-US"/>
              <a:t>Allowing legal gambling</a:t>
            </a:r>
          </a:p>
          <a:p>
            <a:r>
              <a:rPr lang="en-US"/>
              <a:t>Use of land</a:t>
            </a:r>
          </a:p>
          <a:p>
            <a:r>
              <a:rPr lang="en-US"/>
              <a:t>All of these are not expressly stated or implied in the Constitution.</a:t>
            </a:r>
          </a:p>
        </p:txBody>
      </p:sp>
    </p:spTree>
    <p:extLst>
      <p:ext uri="{BB962C8B-B14F-4D97-AF65-F5344CB8AC3E}">
        <p14:creationId xmlns:p14="http://schemas.microsoft.com/office/powerpoint/2010/main" val="692105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64690623"/>
              </p:ext>
            </p:extLst>
          </p:nvPr>
        </p:nvSpPr>
        <p:spPr/>
        <p:txBody>
          <a:bodyPr/>
          <a:lstStyle/>
          <a:p>
            <a:r>
              <a:rPr lang="en-US"/>
              <a:t>Powers denied to states</a:t>
            </a:r>
          </a:p>
        </p:txBody>
      </p:sp>
      <p:sp>
        <p:nvSpPr>
          <p:cNvPr id="3" name="Content Placeholder 2"/>
          <p:cNvSpPr>
            <a:spLocks noGrp="1"/>
          </p:cNvSpPr>
          <p:nvPr>
            <p:ph idx="1"/>
            <p:extLst>
              <p:ext uri="{D42A27DB-BD31-4B8C-83A1-F6EECF244321}">
                <p14:modId xmlns:p14="http://schemas.microsoft.com/office/powerpoint/2010/main" val="153075238"/>
              </p:ext>
            </p:extLst>
          </p:nvPr>
        </p:nvSpPr>
        <p:spPr/>
        <p:txBody>
          <a:bodyPr vert="horz" lIns="91440" tIns="45720" rIns="91440" bIns="45720" rtlCol="0" anchor="t">
            <a:normAutofit/>
          </a:bodyPr>
          <a:lstStyle/>
          <a:p>
            <a:r>
              <a:rPr lang="en-US"/>
              <a:t>Treaties with foreign nations</a:t>
            </a:r>
          </a:p>
          <a:p>
            <a:r>
              <a:rPr lang="en-US"/>
              <a:t>Coin money</a:t>
            </a:r>
          </a:p>
          <a:p>
            <a:r>
              <a:rPr lang="en-US"/>
              <a:t>Cannot tax agencies or functions of national government</a:t>
            </a:r>
          </a:p>
        </p:txBody>
      </p:sp>
    </p:spTree>
    <p:extLst>
      <p:ext uri="{BB962C8B-B14F-4D97-AF65-F5344CB8AC3E}">
        <p14:creationId xmlns:p14="http://schemas.microsoft.com/office/powerpoint/2010/main" val="309639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71025869"/>
              </p:ext>
            </p:extLst>
          </p:nvPr>
        </p:nvSpPr>
        <p:spPr/>
        <p:txBody>
          <a:bodyPr/>
          <a:lstStyle/>
          <a:p>
            <a:r>
              <a:rPr lang="en-US"/>
              <a:t>Framers of Constitution</a:t>
            </a:r>
          </a:p>
        </p:txBody>
      </p:sp>
      <p:sp>
        <p:nvSpPr>
          <p:cNvPr id="3" name="Content Placeholder 2"/>
          <p:cNvSpPr>
            <a:spLocks noGrp="1"/>
          </p:cNvSpPr>
          <p:nvPr>
            <p:ph idx="1"/>
            <p:extLst>
              <p:ext uri="{D42A27DB-BD31-4B8C-83A1-F6EECF244321}">
                <p14:modId xmlns:p14="http://schemas.microsoft.com/office/powerpoint/2010/main" val="1902364611"/>
              </p:ext>
            </p:extLst>
          </p:nvPr>
        </p:nvSpPr>
        <p:spPr/>
        <p:txBody>
          <a:bodyPr vert="horz" lIns="91440" tIns="45720" rIns="91440" bIns="45720" rtlCol="0" anchor="t">
            <a:normAutofit/>
          </a:bodyPr>
          <a:lstStyle/>
          <a:p>
            <a:r>
              <a:rPr lang="en-US"/>
              <a:t>Delegates to the Constitutional Convention</a:t>
            </a:r>
          </a:p>
          <a:p>
            <a:r>
              <a:rPr lang="en-US"/>
              <a:t>Many had fought in the Revolution</a:t>
            </a:r>
          </a:p>
          <a:p>
            <a:r>
              <a:rPr lang="en-US"/>
              <a:t>46 were members of the Continental Congress</a:t>
            </a:r>
          </a:p>
          <a:p>
            <a:r>
              <a:rPr lang="en-US"/>
              <a:t>Most were younger men</a:t>
            </a:r>
          </a:p>
          <a:p>
            <a:r>
              <a:rPr lang="en-US"/>
              <a:t>James Madison, primary architect of document, was only 35</a:t>
            </a:r>
          </a:p>
          <a:p>
            <a:pPr marL="0" indent="0">
              <a:buNone/>
            </a:pPr>
            <a:endParaRPr lang="en-US"/>
          </a:p>
        </p:txBody>
      </p:sp>
    </p:spTree>
    <p:extLst>
      <p:ext uri="{BB962C8B-B14F-4D97-AF65-F5344CB8AC3E}">
        <p14:creationId xmlns:p14="http://schemas.microsoft.com/office/powerpoint/2010/main" val="2210181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92587670"/>
              </p:ext>
            </p:extLst>
          </p:nvPr>
        </p:nvSpPr>
        <p:spPr/>
        <p:txBody>
          <a:bodyPr/>
          <a:lstStyle/>
          <a:p>
            <a:r>
              <a:rPr lang="en-US"/>
              <a:t>Exclusive and Concurrent powers</a:t>
            </a:r>
          </a:p>
        </p:txBody>
      </p:sp>
      <p:sp>
        <p:nvSpPr>
          <p:cNvPr id="3" name="Content Placeholder 2"/>
          <p:cNvSpPr>
            <a:spLocks noGrp="1"/>
          </p:cNvSpPr>
          <p:nvPr>
            <p:ph idx="1"/>
            <p:extLst>
              <p:ext uri="{D42A27DB-BD31-4B8C-83A1-F6EECF244321}">
                <p14:modId xmlns:p14="http://schemas.microsoft.com/office/powerpoint/2010/main" val="1867667857"/>
              </p:ext>
            </p:extLst>
          </p:nvPr>
        </p:nvSpPr>
        <p:spPr/>
        <p:txBody>
          <a:bodyPr vert="horz" lIns="91440" tIns="45720" rIns="91440" bIns="45720" rtlCol="0" anchor="t">
            <a:normAutofit/>
          </a:bodyPr>
          <a:lstStyle/>
          <a:p>
            <a:r>
              <a:rPr lang="en-US"/>
              <a:t>Exclusive powers- power that can be exercised by the Federal Government alone. Ex- coining money, regulating interstate commerce</a:t>
            </a:r>
          </a:p>
          <a:p>
            <a:r>
              <a:rPr lang="en-US"/>
              <a:t>Concurrent powers- powers both the Federal government and state governments exercise. Ex- levy and collect taxes, define crimes and set punishment (ex-death penalty).</a:t>
            </a:r>
          </a:p>
        </p:txBody>
      </p:sp>
    </p:spTree>
    <p:extLst>
      <p:ext uri="{BB962C8B-B14F-4D97-AF65-F5344CB8AC3E}">
        <p14:creationId xmlns:p14="http://schemas.microsoft.com/office/powerpoint/2010/main" val="1151760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79876184"/>
              </p:ext>
            </p:extLst>
          </p:nvPr>
        </p:nvSpPr>
        <p:spPr/>
        <p:txBody>
          <a:bodyPr/>
          <a:lstStyle/>
          <a:p>
            <a:r>
              <a:rPr lang="en-US"/>
              <a:t>Supremacy Clause</a:t>
            </a:r>
          </a:p>
        </p:txBody>
      </p:sp>
      <p:sp>
        <p:nvSpPr>
          <p:cNvPr id="3" name="Content Placeholder 2"/>
          <p:cNvSpPr>
            <a:spLocks noGrp="1"/>
          </p:cNvSpPr>
          <p:nvPr>
            <p:ph idx="1"/>
            <p:extLst>
              <p:ext uri="{D42A27DB-BD31-4B8C-83A1-F6EECF244321}">
                <p14:modId xmlns:p14="http://schemas.microsoft.com/office/powerpoint/2010/main" val="1492624385"/>
              </p:ext>
            </p:extLst>
          </p:nvPr>
        </p:nvSpPr>
        <p:spPr/>
        <p:txBody>
          <a:bodyPr vert="horz" lIns="91440" tIns="45720" rIns="91440" bIns="45720" rtlCol="0" anchor="t">
            <a:normAutofit/>
          </a:bodyPr>
          <a:lstStyle/>
          <a:p>
            <a:r>
              <a:rPr lang="en-US"/>
              <a:t>Article 6, clause 2</a:t>
            </a:r>
          </a:p>
          <a:p>
            <a:r>
              <a:rPr lang="en-US"/>
              <a:t>The Constitution is the supreme law of the land, ranking above state law in a case of conflict between the two parties.</a:t>
            </a:r>
          </a:p>
        </p:txBody>
      </p:sp>
    </p:spTree>
    <p:extLst>
      <p:ext uri="{BB962C8B-B14F-4D97-AF65-F5344CB8AC3E}">
        <p14:creationId xmlns:p14="http://schemas.microsoft.com/office/powerpoint/2010/main" val="2184983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583501998"/>
              </p:ext>
            </p:extLst>
          </p:nvPr>
        </p:nvSpPr>
        <p:spPr/>
        <p:txBody>
          <a:bodyPr/>
          <a:lstStyle/>
          <a:p>
            <a:r>
              <a:rPr lang="en-US"/>
              <a:t>Section 4 Ch. 3</a:t>
            </a:r>
          </a:p>
        </p:txBody>
      </p:sp>
      <p:sp>
        <p:nvSpPr>
          <p:cNvPr id="3" name="Content Placeholder 2"/>
          <p:cNvSpPr>
            <a:spLocks noGrp="1"/>
          </p:cNvSpPr>
          <p:nvPr>
            <p:ph idx="1"/>
            <p:extLst>
              <p:ext uri="{D42A27DB-BD31-4B8C-83A1-F6EECF244321}">
                <p14:modId xmlns:p14="http://schemas.microsoft.com/office/powerpoint/2010/main" val="1242721921"/>
              </p:ext>
            </p:extLst>
          </p:nvPr>
        </p:nvSpPr>
        <p:spPr/>
        <p:txBody>
          <a:bodyPr vert="horz" lIns="91440" tIns="45720" rIns="91440" bIns="45720" rtlCol="0" anchor="t">
            <a:normAutofit/>
          </a:bodyPr>
          <a:lstStyle/>
          <a:p>
            <a:r>
              <a:rPr lang="en-US"/>
              <a:t>Constitution requires the national government to guarantee certain things to the states</a:t>
            </a:r>
          </a:p>
          <a:p>
            <a:r>
              <a:rPr lang="en-US"/>
              <a:t>Make it possible for the federal government to do certain things for the states</a:t>
            </a:r>
          </a:p>
          <a:p>
            <a:r>
              <a:rPr lang="en-US"/>
              <a:t>Ex- The Federal government will protect all 50 states in case of an invasion.</a:t>
            </a:r>
          </a:p>
          <a:p>
            <a:r>
              <a:rPr lang="en-US"/>
              <a:t>Respect for territorial integrity</a:t>
            </a:r>
          </a:p>
        </p:txBody>
      </p:sp>
    </p:spTree>
    <p:extLst>
      <p:ext uri="{BB962C8B-B14F-4D97-AF65-F5344CB8AC3E}">
        <p14:creationId xmlns:p14="http://schemas.microsoft.com/office/powerpoint/2010/main" val="258642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87095332"/>
              </p:ext>
            </p:extLst>
          </p:nvPr>
        </p:nvSpPr>
        <p:spPr/>
        <p:txBody>
          <a:bodyPr/>
          <a:lstStyle/>
          <a:p>
            <a:r>
              <a:rPr lang="en-US"/>
              <a:t>Admission of New States</a:t>
            </a:r>
          </a:p>
        </p:txBody>
      </p:sp>
      <p:sp>
        <p:nvSpPr>
          <p:cNvPr id="3" name="Content Placeholder 2"/>
          <p:cNvSpPr>
            <a:spLocks noGrp="1"/>
          </p:cNvSpPr>
          <p:nvPr>
            <p:ph idx="1"/>
            <p:extLst>
              <p:ext uri="{D42A27DB-BD31-4B8C-83A1-F6EECF244321}">
                <p14:modId xmlns:p14="http://schemas.microsoft.com/office/powerpoint/2010/main" val="4288886593"/>
              </p:ext>
            </p:extLst>
          </p:nvPr>
        </p:nvSpPr>
        <p:spPr/>
        <p:txBody>
          <a:bodyPr vert="horz" lIns="91440" tIns="45720" rIns="91440" bIns="45720" rtlCol="0" anchor="t">
            <a:normAutofit/>
          </a:bodyPr>
          <a:lstStyle/>
          <a:p>
            <a:r>
              <a:rPr lang="en-US"/>
              <a:t>Only Congress can do this</a:t>
            </a:r>
          </a:p>
          <a:p>
            <a:r>
              <a:rPr lang="en-US"/>
              <a:t>Cannot create a state by taking territory away from a state or states without approval.</a:t>
            </a:r>
          </a:p>
          <a:p>
            <a:r>
              <a:rPr lang="en-US"/>
              <a:t>Procedure: 1. Area wanting statehood asks Congress for admission. 2 Congress then passes an enabling act, to have the area form a state constitution. A convention prepares the constitution for approval within the territory. 3. If the voters approve, it then goes to Congress for consideration.  If Congress approves, it passes an act of admission.  If the President signs the act, then the new State enters the Union.</a:t>
            </a:r>
          </a:p>
        </p:txBody>
      </p:sp>
    </p:spTree>
    <p:extLst>
      <p:ext uri="{BB962C8B-B14F-4D97-AF65-F5344CB8AC3E}">
        <p14:creationId xmlns:p14="http://schemas.microsoft.com/office/powerpoint/2010/main" val="4127037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1326044"/>
              </p:ext>
            </p:extLst>
          </p:nvPr>
        </p:nvSpPr>
        <p:spPr/>
        <p:txBody>
          <a:bodyPr/>
          <a:lstStyle/>
          <a:p>
            <a:r>
              <a:rPr lang="en-US"/>
              <a:t>Grants-in-aid Programs</a:t>
            </a:r>
          </a:p>
        </p:txBody>
      </p:sp>
      <p:sp>
        <p:nvSpPr>
          <p:cNvPr id="3" name="Content Placeholder 2"/>
          <p:cNvSpPr>
            <a:spLocks noGrp="1"/>
          </p:cNvSpPr>
          <p:nvPr>
            <p:ph idx="1"/>
            <p:extLst>
              <p:ext uri="{D42A27DB-BD31-4B8C-83A1-F6EECF244321}">
                <p14:modId xmlns:p14="http://schemas.microsoft.com/office/powerpoint/2010/main" val="2967783609"/>
              </p:ext>
            </p:extLst>
          </p:nvPr>
        </p:nvSpPr>
        <p:spPr/>
        <p:txBody>
          <a:bodyPr vert="horz" lIns="91440" tIns="45720" rIns="91440" bIns="45720" rtlCol="0" anchor="t">
            <a:normAutofit/>
          </a:bodyPr>
          <a:lstStyle/>
          <a:p>
            <a:r>
              <a:rPr lang="en-US"/>
              <a:t>Federal money given to states, local governments to help them operate if they are hurting for money to operate. Ex- Morrill Act of 1862-Land-grant colleges.</a:t>
            </a:r>
          </a:p>
          <a:p>
            <a:r>
              <a:rPr lang="en-US"/>
              <a:t>More than 500 in operation today</a:t>
            </a:r>
          </a:p>
          <a:p>
            <a:r>
              <a:rPr lang="en-US"/>
              <a:t>Total of around $400 billion- accounts for a third of state and local spending each year.</a:t>
            </a:r>
          </a:p>
        </p:txBody>
      </p:sp>
    </p:spTree>
    <p:extLst>
      <p:ext uri="{BB962C8B-B14F-4D97-AF65-F5344CB8AC3E}">
        <p14:creationId xmlns:p14="http://schemas.microsoft.com/office/powerpoint/2010/main" val="2763649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932851197"/>
              </p:ext>
            </p:extLst>
          </p:nvPr>
        </p:nvSpPr>
        <p:spPr/>
        <p:txBody>
          <a:bodyPr/>
          <a:lstStyle/>
          <a:p>
            <a:r>
              <a:rPr lang="en-US"/>
              <a:t>Categorical Grants</a:t>
            </a:r>
          </a:p>
        </p:txBody>
      </p:sp>
      <p:sp>
        <p:nvSpPr>
          <p:cNvPr id="3" name="Content Placeholder 2"/>
          <p:cNvSpPr>
            <a:spLocks noGrp="1"/>
          </p:cNvSpPr>
          <p:nvPr>
            <p:ph idx="1"/>
            <p:extLst>
              <p:ext uri="{D42A27DB-BD31-4B8C-83A1-F6EECF244321}">
                <p14:modId xmlns:p14="http://schemas.microsoft.com/office/powerpoint/2010/main" val="4133858126"/>
              </p:ext>
            </p:extLst>
          </p:nvPr>
        </p:nvSpPr>
        <p:spPr/>
        <p:txBody>
          <a:bodyPr vert="horz" lIns="91440" tIns="45720" rIns="91440" bIns="45720" rtlCol="0" anchor="t">
            <a:normAutofit/>
          </a:bodyPr>
          <a:lstStyle/>
          <a:p>
            <a:r>
              <a:rPr lang="en-US"/>
              <a:t>Money given for a specific purpose</a:t>
            </a:r>
          </a:p>
          <a:p>
            <a:r>
              <a:rPr lang="en-US"/>
              <a:t>Ex- money given to construct an airport. Money can only be used for this manner.</a:t>
            </a:r>
          </a:p>
          <a:p>
            <a:r>
              <a:rPr lang="en-US"/>
              <a:t>State or local government must contribute funds</a:t>
            </a:r>
          </a:p>
          <a:p>
            <a:r>
              <a:rPr lang="en-US"/>
              <a:t>Provide an agency to administer grant</a:t>
            </a:r>
          </a:p>
          <a:p>
            <a:r>
              <a:rPr lang="en-US"/>
              <a:t>Obey guidelines of grant</a:t>
            </a:r>
          </a:p>
        </p:txBody>
      </p:sp>
    </p:spTree>
    <p:extLst>
      <p:ext uri="{BB962C8B-B14F-4D97-AF65-F5344CB8AC3E}">
        <p14:creationId xmlns:p14="http://schemas.microsoft.com/office/powerpoint/2010/main" val="552941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409080578"/>
              </p:ext>
            </p:extLst>
          </p:nvPr>
        </p:nvSpPr>
        <p:spPr/>
        <p:txBody>
          <a:bodyPr/>
          <a:lstStyle/>
          <a:p>
            <a:r>
              <a:rPr lang="en-US"/>
              <a:t>Block grants</a:t>
            </a:r>
          </a:p>
        </p:txBody>
      </p:sp>
      <p:sp>
        <p:nvSpPr>
          <p:cNvPr id="3" name="Content Placeholder 2"/>
          <p:cNvSpPr>
            <a:spLocks noGrp="1"/>
          </p:cNvSpPr>
          <p:nvPr>
            <p:ph idx="1"/>
            <p:extLst>
              <p:ext uri="{D42A27DB-BD31-4B8C-83A1-F6EECF244321}">
                <p14:modId xmlns:p14="http://schemas.microsoft.com/office/powerpoint/2010/main" val="3925962301"/>
              </p:ext>
            </p:extLst>
          </p:nvPr>
        </p:nvSpPr>
        <p:spPr/>
        <p:txBody>
          <a:bodyPr vert="horz" lIns="91440" tIns="45720" rIns="91440" bIns="45720" rtlCol="0" anchor="t">
            <a:normAutofit/>
          </a:bodyPr>
          <a:lstStyle/>
          <a:p>
            <a:r>
              <a:rPr lang="en-US"/>
              <a:t>Much more broadly defined- not as specific as categorical grants</a:t>
            </a:r>
          </a:p>
          <a:p>
            <a:r>
              <a:rPr lang="en-US"/>
              <a:t>Ex-health care, social services, welfare</a:t>
            </a:r>
          </a:p>
          <a:p>
            <a:r>
              <a:rPr lang="en-US"/>
              <a:t>Fewer strings attached than the categorical grant</a:t>
            </a:r>
          </a:p>
          <a:p>
            <a:r>
              <a:rPr lang="en-US"/>
              <a:t>Gives the state greater freedom on how to spend the grant </a:t>
            </a:r>
          </a:p>
        </p:txBody>
      </p:sp>
    </p:spTree>
    <p:extLst>
      <p:ext uri="{BB962C8B-B14F-4D97-AF65-F5344CB8AC3E}">
        <p14:creationId xmlns:p14="http://schemas.microsoft.com/office/powerpoint/2010/main" val="3834442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568491538"/>
              </p:ext>
            </p:extLst>
          </p:nvPr>
        </p:nvSpPr>
        <p:spPr/>
        <p:txBody>
          <a:bodyPr/>
          <a:lstStyle/>
          <a:p>
            <a:r>
              <a:rPr lang="en-US"/>
              <a:t>Project grants</a:t>
            </a:r>
          </a:p>
        </p:txBody>
      </p:sp>
      <p:sp>
        <p:nvSpPr>
          <p:cNvPr id="3" name="Content Placeholder 2"/>
          <p:cNvSpPr>
            <a:spLocks noGrp="1"/>
          </p:cNvSpPr>
          <p:nvPr>
            <p:ph idx="1"/>
            <p:extLst>
              <p:ext uri="{D42A27DB-BD31-4B8C-83A1-F6EECF244321}">
                <p14:modId xmlns:p14="http://schemas.microsoft.com/office/powerpoint/2010/main" val="3565455748"/>
              </p:ext>
            </p:extLst>
          </p:nvPr>
        </p:nvSpPr>
        <p:spPr/>
        <p:txBody>
          <a:bodyPr vert="horz" lIns="91440" tIns="45720" rIns="91440" bIns="45720" rtlCol="0" anchor="t">
            <a:normAutofit/>
          </a:bodyPr>
          <a:lstStyle/>
          <a:p>
            <a:r>
              <a:rPr lang="en-US"/>
              <a:t>Given to state, local governments, and private agencies who apply for grants.</a:t>
            </a:r>
          </a:p>
          <a:p>
            <a:r>
              <a:rPr lang="en-US"/>
              <a:t>Ex-grant given to scientists (who apply for the grant) to study cancer. The grant is given through the Department of Health and Human Services.</a:t>
            </a:r>
          </a:p>
        </p:txBody>
      </p:sp>
    </p:spTree>
    <p:extLst>
      <p:ext uri="{BB962C8B-B14F-4D97-AF65-F5344CB8AC3E}">
        <p14:creationId xmlns:p14="http://schemas.microsoft.com/office/powerpoint/2010/main" val="1255991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039776192"/>
              </p:ext>
            </p:extLst>
          </p:nvPr>
        </p:nvSpPr>
        <p:spPr/>
        <p:txBody>
          <a:bodyPr/>
          <a:lstStyle/>
          <a:p>
            <a:r>
              <a:rPr lang="en-US"/>
              <a:t>Other forms of Federal Aid</a:t>
            </a:r>
          </a:p>
        </p:txBody>
      </p:sp>
      <p:sp>
        <p:nvSpPr>
          <p:cNvPr id="3" name="Content Placeholder 2"/>
          <p:cNvSpPr>
            <a:spLocks noGrp="1"/>
          </p:cNvSpPr>
          <p:nvPr>
            <p:ph idx="1"/>
            <p:extLst>
              <p:ext uri="{D42A27DB-BD31-4B8C-83A1-F6EECF244321}">
                <p14:modId xmlns:p14="http://schemas.microsoft.com/office/powerpoint/2010/main" val="200122535"/>
              </p:ext>
            </p:extLst>
          </p:nvPr>
        </p:nvSpPr>
        <p:spPr/>
        <p:txBody>
          <a:bodyPr vert="horz" lIns="91440" tIns="45720" rIns="91440" bIns="45720" rtlCol="0" anchor="t">
            <a:normAutofit/>
          </a:bodyPr>
          <a:lstStyle/>
          <a:p>
            <a:r>
              <a:rPr lang="en-US"/>
              <a:t>FBI aiding local law enforcement</a:t>
            </a:r>
          </a:p>
          <a:p>
            <a:r>
              <a:rPr lang="en-US"/>
              <a:t>U.S. Air Force quipping Air National Guard</a:t>
            </a:r>
          </a:p>
          <a:p>
            <a:r>
              <a:rPr lang="en-US"/>
              <a:t>Places with large federal landholdings get payments in lieu of property taxes</a:t>
            </a:r>
          </a:p>
          <a:p>
            <a:r>
              <a:rPr lang="en-US"/>
              <a:t>State Aid to federal gov't: local workers helping work elections, naturalization of new citizens</a:t>
            </a:r>
          </a:p>
        </p:txBody>
      </p:sp>
    </p:spTree>
    <p:extLst>
      <p:ext uri="{BB962C8B-B14F-4D97-AF65-F5344CB8AC3E}">
        <p14:creationId xmlns:p14="http://schemas.microsoft.com/office/powerpoint/2010/main" val="312392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0948603"/>
              </p:ext>
            </p:extLst>
          </p:nvPr>
        </p:nvSpPr>
        <p:spPr/>
        <p:txBody>
          <a:bodyPr/>
          <a:lstStyle/>
          <a:p>
            <a:r>
              <a:rPr lang="en-US"/>
              <a:t>Agreements among States</a:t>
            </a:r>
          </a:p>
        </p:txBody>
      </p:sp>
      <p:sp>
        <p:nvSpPr>
          <p:cNvPr id="3" name="Content Placeholder 2"/>
          <p:cNvSpPr>
            <a:spLocks noGrp="1"/>
          </p:cNvSpPr>
          <p:nvPr>
            <p:ph idx="1"/>
            <p:extLst>
              <p:ext uri="{D42A27DB-BD31-4B8C-83A1-F6EECF244321}">
                <p14:modId xmlns:p14="http://schemas.microsoft.com/office/powerpoint/2010/main" val="2161581903"/>
              </p:ext>
            </p:extLst>
          </p:nvPr>
        </p:nvSpPr>
        <p:spPr/>
        <p:txBody>
          <a:bodyPr vert="horz" lIns="91440" tIns="45720" rIns="91440" bIns="45720" rtlCol="0" anchor="t">
            <a:normAutofit/>
          </a:bodyPr>
          <a:lstStyle/>
          <a:p>
            <a:r>
              <a:rPr lang="en-US"/>
              <a:t>Interstate compacts: agreements among states or foreign countries with the approval of Congress</a:t>
            </a:r>
          </a:p>
          <a:p>
            <a:r>
              <a:rPr lang="en-US"/>
              <a:t>Full faith and credit shall be given in each state to the public acts, records, and judicial proceedings of every other state. Ex- if you lose a court case and have to pay $50,000 in Michigan, you cannot move to Ohio to get out of paying the judgment.</a:t>
            </a:r>
          </a:p>
          <a:p>
            <a:r>
              <a:rPr lang="en-US"/>
              <a:t>Exceptions:</a:t>
            </a:r>
          </a:p>
          <a:p>
            <a:r>
              <a:rPr lang="en-US"/>
              <a:t>Applies to civil, not criminal matters. Ohio cannot enforce Michigan criminal law</a:t>
            </a:r>
          </a:p>
          <a:p>
            <a:r>
              <a:rPr lang="en-US"/>
              <a:t>Marriage and Divorce</a:t>
            </a:r>
          </a:p>
        </p:txBody>
      </p:sp>
    </p:spTree>
    <p:extLst>
      <p:ext uri="{BB962C8B-B14F-4D97-AF65-F5344CB8AC3E}">
        <p14:creationId xmlns:p14="http://schemas.microsoft.com/office/powerpoint/2010/main" val="177878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071564014"/>
              </p:ext>
            </p:extLst>
          </p:nvPr>
        </p:nvSpPr>
        <p:spPr/>
        <p:txBody>
          <a:bodyPr/>
          <a:lstStyle/>
          <a:p>
            <a:r>
              <a:rPr lang="en-US"/>
              <a:t>Rules of Procedure</a:t>
            </a:r>
          </a:p>
        </p:txBody>
      </p:sp>
      <p:sp>
        <p:nvSpPr>
          <p:cNvPr id="3" name="Content Placeholder 2"/>
          <p:cNvSpPr>
            <a:spLocks noGrp="1"/>
          </p:cNvSpPr>
          <p:nvPr>
            <p:ph idx="1"/>
            <p:extLst>
              <p:ext uri="{D42A27DB-BD31-4B8C-83A1-F6EECF244321}">
                <p14:modId xmlns:p14="http://schemas.microsoft.com/office/powerpoint/2010/main" val="3079605380"/>
              </p:ext>
            </p:extLst>
          </p:nvPr>
        </p:nvSpPr>
        <p:spPr/>
        <p:txBody>
          <a:bodyPr vert="horz" lIns="91440" tIns="45720" rIns="91440" bIns="45720" rtlCol="0" anchor="t">
            <a:normAutofit/>
          </a:bodyPr>
          <a:lstStyle/>
          <a:p>
            <a:r>
              <a:rPr lang="en-US"/>
              <a:t>George Washington was president of the Convention</a:t>
            </a:r>
          </a:p>
          <a:p>
            <a:r>
              <a:rPr lang="en-US"/>
              <a:t>A majority of states were needed to conduct business</a:t>
            </a:r>
          </a:p>
          <a:p>
            <a:r>
              <a:rPr lang="en-US"/>
              <a:t>Each state delegation had one vote</a:t>
            </a:r>
          </a:p>
          <a:p>
            <a:r>
              <a:rPr lang="en-US"/>
              <a:t>Met in Philadelphia State House (Independence Hall) from May 25 through September 17.  92 of 116 days were spent working</a:t>
            </a:r>
          </a:p>
          <a:p>
            <a:r>
              <a:rPr lang="en-US"/>
              <a:t>The Constitution was to replace the Articles of Confederation</a:t>
            </a:r>
          </a:p>
        </p:txBody>
      </p:sp>
    </p:spTree>
    <p:extLst>
      <p:ext uri="{BB962C8B-B14F-4D97-AF65-F5344CB8AC3E}">
        <p14:creationId xmlns:p14="http://schemas.microsoft.com/office/powerpoint/2010/main" val="497286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40957283"/>
              </p:ext>
            </p:extLst>
          </p:nvPr>
        </p:nvSpPr>
        <p:spPr/>
        <p:txBody>
          <a:bodyPr/>
          <a:lstStyle/>
          <a:p>
            <a:r>
              <a:rPr lang="en-US"/>
              <a:t>Extradition</a:t>
            </a:r>
          </a:p>
        </p:txBody>
      </p:sp>
      <p:sp>
        <p:nvSpPr>
          <p:cNvPr id="3" name="Content Placeholder 2"/>
          <p:cNvSpPr>
            <a:spLocks noGrp="1"/>
          </p:cNvSpPr>
          <p:nvPr>
            <p:ph idx="1"/>
            <p:extLst>
              <p:ext uri="{D42A27DB-BD31-4B8C-83A1-F6EECF244321}">
                <p14:modId xmlns:p14="http://schemas.microsoft.com/office/powerpoint/2010/main" val="658761628"/>
              </p:ext>
            </p:extLst>
          </p:nvPr>
        </p:nvSpPr>
        <p:spPr/>
        <p:txBody>
          <a:bodyPr vert="horz" lIns="91440" tIns="45720" rIns="91440" bIns="45720" rtlCol="0" anchor="t">
            <a:normAutofit/>
          </a:bodyPr>
          <a:lstStyle/>
          <a:p>
            <a:r>
              <a:rPr lang="en-US"/>
              <a:t>Article IV, Sec.2, Clause 2</a:t>
            </a:r>
          </a:p>
          <a:p>
            <a:r>
              <a:rPr lang="en-US"/>
              <a:t>If a fugitive escapes a state and goes to another state to evade justice, the Governor of the state to which the fugitive escaped can return (extradite) the fugitive back to the state in which the crime was committed.</a:t>
            </a:r>
          </a:p>
        </p:txBody>
      </p:sp>
    </p:spTree>
    <p:extLst>
      <p:ext uri="{BB962C8B-B14F-4D97-AF65-F5344CB8AC3E}">
        <p14:creationId xmlns:p14="http://schemas.microsoft.com/office/powerpoint/2010/main" val="429738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790836774"/>
              </p:ext>
            </p:extLst>
          </p:nvPr>
        </p:nvSpPr>
        <p:spPr/>
        <p:txBody>
          <a:bodyPr/>
          <a:lstStyle/>
          <a:p>
            <a:r>
              <a:rPr lang="en-US"/>
              <a:t>Privileges and Immunities Clause</a:t>
            </a:r>
          </a:p>
        </p:txBody>
      </p:sp>
      <p:sp>
        <p:nvSpPr>
          <p:cNvPr id="3" name="Content Placeholder 2"/>
          <p:cNvSpPr>
            <a:spLocks noGrp="1"/>
          </p:cNvSpPr>
          <p:nvPr>
            <p:ph idx="1"/>
            <p:extLst>
              <p:ext uri="{D42A27DB-BD31-4B8C-83A1-F6EECF244321}">
                <p14:modId xmlns:p14="http://schemas.microsoft.com/office/powerpoint/2010/main" val="1806108278"/>
              </p:ext>
            </p:extLst>
          </p:nvPr>
        </p:nvSpPr>
        <p:spPr/>
        <p:txBody>
          <a:bodyPr vert="horz" lIns="91440" tIns="45720" rIns="91440" bIns="45720" rtlCol="0" anchor="t">
            <a:normAutofit/>
          </a:bodyPr>
          <a:lstStyle/>
          <a:p>
            <a:r>
              <a:rPr lang="en-US"/>
              <a:t>Article 4, Section 2, Clause 1</a:t>
            </a:r>
          </a:p>
          <a:p>
            <a:r>
              <a:rPr lang="en-US"/>
              <a:t>Citizens of each state shall be entitled to all the privileges and immunities of citizens in several states.</a:t>
            </a:r>
          </a:p>
          <a:p>
            <a:r>
              <a:rPr lang="en-US"/>
              <a:t>A governor cannot order employers to hire only in-state employees.</a:t>
            </a:r>
          </a:p>
          <a:p>
            <a:r>
              <a:rPr lang="en-US"/>
              <a:t>A state can require someone to live in state for period of time before they run for elected office.</a:t>
            </a:r>
          </a:p>
        </p:txBody>
      </p:sp>
    </p:spTree>
    <p:extLst>
      <p:ext uri="{BB962C8B-B14F-4D97-AF65-F5344CB8AC3E}">
        <p14:creationId xmlns:p14="http://schemas.microsoft.com/office/powerpoint/2010/main" val="159287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46507503"/>
              </p:ext>
            </p:extLst>
          </p:nvPr>
        </p:nvSpPr>
        <p:spPr/>
        <p:txBody>
          <a:bodyPr/>
          <a:lstStyle/>
          <a:p>
            <a:r>
              <a:rPr lang="en-US"/>
              <a:t>Virginia Plan</a:t>
            </a:r>
          </a:p>
        </p:txBody>
      </p:sp>
      <p:sp>
        <p:nvSpPr>
          <p:cNvPr id="3" name="Content Placeholder 2"/>
          <p:cNvSpPr>
            <a:spLocks noGrp="1"/>
          </p:cNvSpPr>
          <p:nvPr>
            <p:ph idx="1"/>
            <p:extLst>
              <p:ext uri="{D42A27DB-BD31-4B8C-83A1-F6EECF244321}">
                <p14:modId xmlns:p14="http://schemas.microsoft.com/office/powerpoint/2010/main" val="1792952562"/>
              </p:ext>
            </p:extLst>
          </p:nvPr>
        </p:nvSpPr>
        <p:spPr/>
        <p:txBody>
          <a:bodyPr vert="horz" lIns="91440" tIns="45720" rIns="91440" bIns="45720" rtlCol="0" anchor="t">
            <a:normAutofit/>
          </a:bodyPr>
          <a:lstStyle/>
          <a:p>
            <a:r>
              <a:rPr lang="en-US"/>
              <a:t>Mostly the work of James Madison and Edmund Randolph</a:t>
            </a:r>
          </a:p>
          <a:p>
            <a:r>
              <a:rPr lang="en-US"/>
              <a:t>Called for three branches-executive, legislative, and judicial</a:t>
            </a:r>
          </a:p>
          <a:p>
            <a:r>
              <a:rPr lang="en-US"/>
              <a:t>The legislature would be bicameral-two houses</a:t>
            </a:r>
          </a:p>
          <a:p>
            <a:r>
              <a:rPr lang="en-US"/>
              <a:t>Representatives would be chosen by popular vote and Senators would be chosen by the state legislatures nominating people.</a:t>
            </a:r>
          </a:p>
          <a:p>
            <a:r>
              <a:rPr lang="en-US"/>
              <a:t>Would give National law power over state law</a:t>
            </a:r>
          </a:p>
          <a:p>
            <a:r>
              <a:rPr lang="en-US"/>
              <a:t>Congress would choose a National Executive and National Judiciary</a:t>
            </a:r>
          </a:p>
          <a:p>
            <a:r>
              <a:rPr lang="en-US"/>
              <a:t>Congress would have exclusive power to admit new states</a:t>
            </a:r>
          </a:p>
        </p:txBody>
      </p:sp>
    </p:spTree>
    <p:extLst>
      <p:ext uri="{BB962C8B-B14F-4D97-AF65-F5344CB8AC3E}">
        <p14:creationId xmlns:p14="http://schemas.microsoft.com/office/powerpoint/2010/main" val="37362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18465954"/>
              </p:ext>
            </p:extLst>
          </p:nvPr>
        </p:nvSpPr>
        <p:spPr/>
        <p:txBody>
          <a:bodyPr/>
          <a:lstStyle/>
          <a:p>
            <a:r>
              <a:rPr lang="en-US"/>
              <a:t>New Jersey Plan</a:t>
            </a:r>
          </a:p>
        </p:txBody>
      </p:sp>
      <p:sp>
        <p:nvSpPr>
          <p:cNvPr id="3" name="Content Placeholder 2"/>
          <p:cNvSpPr>
            <a:spLocks noGrp="1"/>
          </p:cNvSpPr>
          <p:nvPr>
            <p:ph idx="1"/>
            <p:extLst>
              <p:ext uri="{D42A27DB-BD31-4B8C-83A1-F6EECF244321}">
                <p14:modId xmlns:p14="http://schemas.microsoft.com/office/powerpoint/2010/main" val="3597717061"/>
              </p:ext>
            </p:extLst>
          </p:nvPr>
        </p:nvSpPr>
        <p:spPr/>
        <p:txBody>
          <a:bodyPr vert="horz" lIns="91440" tIns="45720" rIns="91440" bIns="45720" rtlCol="0" anchor="t">
            <a:normAutofit/>
          </a:bodyPr>
          <a:lstStyle/>
          <a:p>
            <a:r>
              <a:rPr lang="en-US"/>
              <a:t>Would retain Unicameral house</a:t>
            </a:r>
          </a:p>
          <a:p>
            <a:r>
              <a:rPr lang="en-US"/>
              <a:t>Power to tax and regulate trade between states</a:t>
            </a:r>
          </a:p>
          <a:p>
            <a:r>
              <a:rPr lang="en-US"/>
              <a:t>A federal executive of more than one person chosen by Congress.  This executive could be removed at the request of a majority of the states' governors.</a:t>
            </a:r>
          </a:p>
          <a:p>
            <a:r>
              <a:rPr lang="en-US"/>
              <a:t>One single supreme court appointed b the executive</a:t>
            </a:r>
          </a:p>
        </p:txBody>
      </p:sp>
    </p:spTree>
    <p:extLst>
      <p:ext uri="{BB962C8B-B14F-4D97-AF65-F5344CB8AC3E}">
        <p14:creationId xmlns:p14="http://schemas.microsoft.com/office/powerpoint/2010/main" val="141866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819945929"/>
              </p:ext>
            </p:extLst>
          </p:nvPr>
        </p:nvSpPr>
        <p:spPr/>
        <p:txBody>
          <a:bodyPr/>
          <a:lstStyle/>
          <a:p>
            <a:r>
              <a:rPr lang="en-US"/>
              <a:t>Differences</a:t>
            </a:r>
          </a:p>
        </p:txBody>
      </p:sp>
      <p:sp>
        <p:nvSpPr>
          <p:cNvPr id="3" name="Content Placeholder 2"/>
          <p:cNvSpPr>
            <a:spLocks noGrp="1"/>
          </p:cNvSpPr>
          <p:nvPr>
            <p:ph idx="1"/>
            <p:extLst>
              <p:ext uri="{D42A27DB-BD31-4B8C-83A1-F6EECF244321}">
                <p14:modId xmlns:p14="http://schemas.microsoft.com/office/powerpoint/2010/main" val="3035765719"/>
              </p:ext>
            </p:extLst>
          </p:nvPr>
        </p:nvSpPr>
        <p:spPr/>
        <p:txBody>
          <a:bodyPr vert="horz" lIns="91440" tIns="45720" rIns="91440" bIns="45720" rtlCol="0" anchor="t">
            <a:normAutofit/>
          </a:bodyPr>
          <a:lstStyle/>
          <a:p>
            <a:r>
              <a:rPr lang="en-US"/>
              <a:t>How would states be represented?</a:t>
            </a:r>
          </a:p>
          <a:p>
            <a:r>
              <a:rPr lang="en-US"/>
              <a:t>Virginia-financial contributions  and state population</a:t>
            </a:r>
          </a:p>
          <a:p>
            <a:r>
              <a:rPr lang="en-US"/>
              <a:t>New Jersey-State equality</a:t>
            </a:r>
          </a:p>
        </p:txBody>
      </p:sp>
    </p:spTree>
    <p:extLst>
      <p:ext uri="{BB962C8B-B14F-4D97-AF65-F5344CB8AC3E}">
        <p14:creationId xmlns:p14="http://schemas.microsoft.com/office/powerpoint/2010/main" val="220103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745666906"/>
              </p:ext>
            </p:extLst>
          </p:nvPr>
        </p:nvSpPr>
        <p:spPr/>
        <p:txBody>
          <a:bodyPr/>
          <a:lstStyle/>
          <a:p>
            <a:r>
              <a:rPr lang="en-US"/>
              <a:t>Connecticut Compromise</a:t>
            </a:r>
          </a:p>
        </p:txBody>
      </p:sp>
      <p:sp>
        <p:nvSpPr>
          <p:cNvPr id="3" name="Content Placeholder 2"/>
          <p:cNvSpPr>
            <a:spLocks noGrp="1"/>
          </p:cNvSpPr>
          <p:nvPr>
            <p:ph idx="1"/>
            <p:extLst>
              <p:ext uri="{D42A27DB-BD31-4B8C-83A1-F6EECF244321}">
                <p14:modId xmlns:p14="http://schemas.microsoft.com/office/powerpoint/2010/main" val="1283334977"/>
              </p:ext>
            </p:extLst>
          </p:nvPr>
        </p:nvSpPr>
        <p:spPr/>
        <p:txBody>
          <a:bodyPr vert="horz" lIns="91440" tIns="45720" rIns="91440" bIns="45720" rtlCol="0" anchor="t">
            <a:normAutofit/>
          </a:bodyPr>
          <a:lstStyle/>
          <a:p>
            <a:r>
              <a:rPr lang="en-US"/>
              <a:t>To end deadlock, Connecticut delegates Sherman, Ellsworth and Johnson presented this compromise</a:t>
            </a:r>
          </a:p>
          <a:p>
            <a:r>
              <a:rPr lang="en-US"/>
              <a:t>Legislature would be two houses. House of Representatives would be based on state population and the Senate would have equal representation</a:t>
            </a:r>
          </a:p>
        </p:txBody>
      </p:sp>
    </p:spTree>
    <p:extLst>
      <p:ext uri="{BB962C8B-B14F-4D97-AF65-F5344CB8AC3E}">
        <p14:creationId xmlns:p14="http://schemas.microsoft.com/office/powerpoint/2010/main" val="52364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37560574"/>
              </p:ext>
            </p:extLst>
          </p:nvPr>
        </p:nvSpPr>
        <p:spPr/>
        <p:txBody>
          <a:bodyPr/>
          <a:lstStyle/>
          <a:p>
            <a:r>
              <a:rPr lang="en-US"/>
              <a:t>Three-Fifths Compromise</a:t>
            </a:r>
          </a:p>
        </p:txBody>
      </p:sp>
      <p:sp>
        <p:nvSpPr>
          <p:cNvPr id="3" name="Content Placeholder 2"/>
          <p:cNvSpPr>
            <a:spLocks noGrp="1"/>
          </p:cNvSpPr>
          <p:nvPr>
            <p:ph idx="1"/>
            <p:extLst>
              <p:ext uri="{D42A27DB-BD31-4B8C-83A1-F6EECF244321}">
                <p14:modId xmlns:p14="http://schemas.microsoft.com/office/powerpoint/2010/main" val="1095957410"/>
              </p:ext>
            </p:extLst>
          </p:nvPr>
        </p:nvSpPr>
        <p:spPr/>
        <p:txBody>
          <a:bodyPr vert="horz" lIns="91440" tIns="45720" rIns="91440" bIns="45720" rtlCol="0" anchor="t">
            <a:normAutofit/>
          </a:bodyPr>
          <a:lstStyle/>
          <a:p>
            <a:r>
              <a:rPr lang="en-US"/>
              <a:t>Should enslaved people be counted as part of the population?</a:t>
            </a:r>
          </a:p>
          <a:p>
            <a:r>
              <a:rPr lang="en-US"/>
              <a:t>The most of the South argued yes it should.</a:t>
            </a:r>
          </a:p>
          <a:p>
            <a:r>
              <a:rPr lang="en-US"/>
              <a:t>The compromise allowed the Southern States to count three fifths of the slave population, but they would have to pay a tax to do so.</a:t>
            </a:r>
          </a:p>
          <a:p>
            <a:r>
              <a:rPr lang="en-US"/>
              <a:t>This was abolished with the adoption of the 13th Amendment in 1865.</a:t>
            </a:r>
          </a:p>
        </p:txBody>
      </p:sp>
    </p:spTree>
    <p:extLst>
      <p:ext uri="{BB962C8B-B14F-4D97-AF65-F5344CB8AC3E}">
        <p14:creationId xmlns:p14="http://schemas.microsoft.com/office/powerpoint/2010/main" val="34831826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24</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Wisp</vt:lpstr>
      <vt:lpstr>The Constitution</vt:lpstr>
      <vt:lpstr>Philosophers who influenced the U.S. Constitution</vt:lpstr>
      <vt:lpstr>Framers of Constitution</vt:lpstr>
      <vt:lpstr>Rules of Procedure</vt:lpstr>
      <vt:lpstr>Virginia Plan</vt:lpstr>
      <vt:lpstr>New Jersey Plan</vt:lpstr>
      <vt:lpstr>Differences</vt:lpstr>
      <vt:lpstr>Connecticut Compromise</vt:lpstr>
      <vt:lpstr>Three-Fifths Compromise</vt:lpstr>
      <vt:lpstr>Commerce and Slave Trade Compromise</vt:lpstr>
      <vt:lpstr>Constitution in its final form</vt:lpstr>
      <vt:lpstr>Road to Ratification</vt:lpstr>
      <vt:lpstr>Chapter 3-The Constitution</vt:lpstr>
      <vt:lpstr>Article 1-Legislature</vt:lpstr>
      <vt:lpstr>Article II: The Executive</vt:lpstr>
      <vt:lpstr>Article III: The Judicial Branch</vt:lpstr>
      <vt:lpstr>Basic Principles </vt:lpstr>
      <vt:lpstr>More Basic Principles</vt:lpstr>
      <vt:lpstr>Federalism Diagram</vt:lpstr>
      <vt:lpstr>Amending the Constitution</vt:lpstr>
      <vt:lpstr>Amending the Constitution</vt:lpstr>
      <vt:lpstr>Proposing an Amendment</vt:lpstr>
      <vt:lpstr>27 Amendments</vt:lpstr>
      <vt:lpstr>Change by other means</vt:lpstr>
      <vt:lpstr>Federalism</vt:lpstr>
      <vt:lpstr>Three Types of Federal Powers</vt:lpstr>
      <vt:lpstr>Powers denied </vt:lpstr>
      <vt:lpstr>Powers of states</vt:lpstr>
      <vt:lpstr>Powers denied to states</vt:lpstr>
      <vt:lpstr>Exclusive and Concurrent powers</vt:lpstr>
      <vt:lpstr>Supremacy Clause</vt:lpstr>
      <vt:lpstr>Section 4 Ch. 3</vt:lpstr>
      <vt:lpstr>Admission of New States</vt:lpstr>
      <vt:lpstr>Grants-in-aid Programs</vt:lpstr>
      <vt:lpstr>Categorical Grants</vt:lpstr>
      <vt:lpstr>Block grants</vt:lpstr>
      <vt:lpstr>Project grants</vt:lpstr>
      <vt:lpstr>Other forms of Federal Aid</vt:lpstr>
      <vt:lpstr>Agreements among States</vt:lpstr>
      <vt:lpstr>Extradition</vt:lpstr>
      <vt:lpstr>Privileges and Immunities Clause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cp:revision>1</cp:revision>
  <dcterms:modified xsi:type="dcterms:W3CDTF">2017-08-08T14:34:23Z</dcterms:modified>
</cp:coreProperties>
</file>