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31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2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592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968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0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452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061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629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37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7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32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5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85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56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8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98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8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gislature.mi.gov/(S(qvsyufbeizt2prifr20l0paz))/mileg.aspx?page=GetObject&amp;objectname=mcl-168-47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transition.fec.gov/info/contriblimitschart1718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Elections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Unit 9 Ch. 11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 of Power vs. In Power Primaries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Out of Power: Usually knock out, drag out fights.  No unifying force.</a:t>
            </a:r>
          </a:p>
          <a:p>
            <a:r>
              <a:rPr lang="en-US"/>
              <a:t>In Power: Usually the President does not face a serious challenge most of the time. It can occur, however. Reagan and Ford 1976; Kennedy and Carter 1980</a:t>
            </a:r>
          </a:p>
        </p:txBody>
      </p:sp>
    </p:spTree>
    <p:extLst>
      <p:ext uri="{BB962C8B-B14F-4D97-AF65-F5344CB8AC3E}">
        <p14:creationId xmlns:p14="http://schemas.microsoft.com/office/powerpoint/2010/main" val="1862989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Reform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National Primary in order to help candidates conserve resources and time?</a:t>
            </a:r>
          </a:p>
        </p:txBody>
      </p:sp>
    </p:spTree>
    <p:extLst>
      <p:ext uri="{BB962C8B-B14F-4D97-AF65-F5344CB8AC3E}">
        <p14:creationId xmlns:p14="http://schemas.microsoft.com/office/powerpoint/2010/main" val="3307214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closed meeting of party member who decide on which presidential candidate to nominate based on a vote amongst party members</a:t>
            </a:r>
          </a:p>
        </p:txBody>
      </p:sp>
    </p:spTree>
    <p:extLst>
      <p:ext uri="{BB962C8B-B14F-4D97-AF65-F5344CB8AC3E}">
        <p14:creationId xmlns:p14="http://schemas.microsoft.com/office/powerpoint/2010/main" val="95407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 arrangements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Apportioning delegates-this number is based on the number of electoral votes usually. Bonus delegates are also given</a:t>
            </a:r>
          </a:p>
          <a:p>
            <a:pPr marL="0" indent="0">
              <a:buNone/>
            </a:pPr>
            <a:r>
              <a:rPr lang="en-US"/>
              <a:t>2012: GOP-2,286 delegates. Democrats: 5,552 delegates</a:t>
            </a:r>
          </a:p>
          <a:p>
            <a:pPr marL="0" indent="0">
              <a:buNone/>
            </a:pPr>
            <a:r>
              <a:rPr lang="en-US"/>
              <a:t>Democrats have superdelegates-party officials and other activists.</a:t>
            </a:r>
          </a:p>
        </p:txBody>
      </p:sp>
    </p:spTree>
    <p:extLst>
      <p:ext uri="{BB962C8B-B14F-4D97-AF65-F5344CB8AC3E}">
        <p14:creationId xmlns:p14="http://schemas.microsoft.com/office/powerpoint/2010/main" val="3108593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Convention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Name Presidential and Vice-Presidential candidates</a:t>
            </a:r>
          </a:p>
          <a:p>
            <a:r>
              <a:rPr lang="en-US"/>
              <a:t>Bring factions and leading personalities together</a:t>
            </a:r>
          </a:p>
          <a:p>
            <a:r>
              <a:rPr lang="en-US"/>
              <a:t>Adopt a platform-stance on issues</a:t>
            </a:r>
          </a:p>
        </p:txBody>
      </p:sp>
    </p:spTree>
    <p:extLst>
      <p:ext uri="{BB962C8B-B14F-4D97-AF65-F5344CB8AC3E}">
        <p14:creationId xmlns:p14="http://schemas.microsoft.com/office/powerpoint/2010/main" val="3020386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Opening the Convention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1st Day-Welcoming delegates, organizing convention, speeches by various party figures</a:t>
            </a:r>
          </a:p>
          <a:p>
            <a:r>
              <a:rPr lang="en-US"/>
              <a:t>2nd day-Adoption of platform, key note speaker</a:t>
            </a:r>
          </a:p>
          <a:p>
            <a:r>
              <a:rPr lang="en-US"/>
              <a:t>Keynote Address-a barn-burner, red meat speech given by one of the best orators in the party. It glorifies the party, its history, leaders while scathing the opposition.</a:t>
            </a:r>
          </a:p>
          <a:p>
            <a:r>
              <a:rPr lang="en-US"/>
              <a:t>3rd Day-Nominating the President and Vice President. The presidential nominee's acceptance speech launches the general election campaign.</a:t>
            </a:r>
          </a:p>
        </p:txBody>
      </p:sp>
    </p:spTree>
    <p:extLst>
      <p:ext uri="{BB962C8B-B14F-4D97-AF65-F5344CB8AC3E}">
        <p14:creationId xmlns:p14="http://schemas.microsoft.com/office/powerpoint/2010/main" val="3448688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is Nominated?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Usually have political experience</a:t>
            </a:r>
          </a:p>
          <a:p>
            <a:r>
              <a:rPr lang="en-US"/>
              <a:t>Usually the nominee has been a Governor or a Senator</a:t>
            </a:r>
          </a:p>
          <a:p>
            <a:r>
              <a:rPr lang="en-US"/>
              <a:t>Most have been Protestant</a:t>
            </a:r>
          </a:p>
          <a:p>
            <a:r>
              <a:rPr lang="en-US"/>
              <a:t>They usually come from larger states</a:t>
            </a:r>
          </a:p>
        </p:txBody>
      </p:sp>
    </p:spTree>
    <p:extLst>
      <p:ext uri="{BB962C8B-B14F-4D97-AF65-F5344CB8AC3E}">
        <p14:creationId xmlns:p14="http://schemas.microsoft.com/office/powerpoint/2010/main" val="2377231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Presidential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All Out effort to get votes. They portray themselves as positive, their opponent as a terrible person. </a:t>
            </a:r>
          </a:p>
          <a:p>
            <a:r>
              <a:rPr lang="en-US"/>
              <a:t>Constant radio, television, internet, and social media advertisements.</a:t>
            </a:r>
          </a:p>
          <a:p>
            <a:r>
              <a:rPr lang="en-US"/>
              <a:t>Press conferences, rallies, speeches, television interviews, pose for photographs.</a:t>
            </a:r>
          </a:p>
          <a:p>
            <a:r>
              <a:rPr lang="en-US"/>
              <a:t>Focus on swing voters-those who have been polled who are undecided. Ads, speeches are geared toward these people</a:t>
            </a:r>
          </a:p>
          <a:p>
            <a:r>
              <a:rPr lang="en-US"/>
              <a:t>Battleground states- Nominees spend a lot of time in these State because it is too close to determine who will win.  These states are also key to win the electoral college.</a:t>
            </a:r>
          </a:p>
          <a:p>
            <a:r>
              <a:rPr lang="en-US"/>
              <a:t>Usually participate in three debates. Put on by the Commission on Presidential Debates.</a:t>
            </a:r>
          </a:p>
          <a:p>
            <a:r>
              <a:rPr lang="en-US"/>
              <a:t>Participants must be party-nominated supported by 15% in 5 national polls and on the ballot in states that will add up to 270 electoral votes.</a:t>
            </a:r>
          </a:p>
        </p:txBody>
      </p:sp>
    </p:spTree>
    <p:extLst>
      <p:ext uri="{BB962C8B-B14F-4D97-AF65-F5344CB8AC3E}">
        <p14:creationId xmlns:p14="http://schemas.microsoft.com/office/powerpoint/2010/main" val="1362926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Electoral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Must win 270 electoral votes.</a:t>
            </a:r>
          </a:p>
          <a:p>
            <a:r>
              <a:rPr lang="en-US"/>
              <a:t>In every state except Maine and Nebraska, electors are chosen at-large (winner take all)</a:t>
            </a:r>
          </a:p>
          <a:p>
            <a:r>
              <a:rPr lang="en-US"/>
              <a:t>Electors in Michigan must vote for the winner of the popular vote</a:t>
            </a:r>
          </a:p>
          <a:p>
            <a:r>
              <a:rPr lang="en-US"/>
              <a:t>Michigan has 16 electors-Party nominates 16 electors early on, then voters choose them on Tuesday after first Monday. </a:t>
            </a:r>
          </a:p>
        </p:txBody>
      </p:sp>
    </p:spTree>
    <p:extLst>
      <p:ext uri="{BB962C8B-B14F-4D97-AF65-F5344CB8AC3E}">
        <p14:creationId xmlns:p14="http://schemas.microsoft.com/office/powerpoint/2010/main" val="3010901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Electoral Votes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12th Amendment: Electors meet at the State Capitol On the Monday after the second Wednesday in December.</a:t>
            </a:r>
          </a:p>
          <a:p>
            <a:r>
              <a:rPr lang="en-US"/>
              <a:t>Each elector cast a ballot for President and Vice-President.  They are then signed and sealed and sent to the President of the Senate</a:t>
            </a:r>
          </a:p>
          <a:p>
            <a:r>
              <a:rPr lang="en-US"/>
              <a:t>In early January, the president of the Senate opens the ballots during a joint session of Congress.  Whoever receives a majority, wins.</a:t>
            </a:r>
          </a:p>
        </p:txBody>
      </p:sp>
    </p:spTree>
    <p:extLst>
      <p:ext uri="{BB962C8B-B14F-4D97-AF65-F5344CB8AC3E}">
        <p14:creationId xmlns:p14="http://schemas.microsoft.com/office/powerpoint/2010/main" val="2870934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People who are named to run for office</a:t>
            </a:r>
          </a:p>
          <a:p>
            <a:r>
              <a:rPr lang="en-US"/>
              <a:t>Prime function of political parties</a:t>
            </a:r>
          </a:p>
          <a:p>
            <a:r>
              <a:rPr lang="en-US"/>
              <a:t>Leading reason for the decentralization of the major parties</a:t>
            </a:r>
          </a:p>
        </p:txBody>
      </p:sp>
    </p:spTree>
    <p:extLst>
      <p:ext uri="{BB962C8B-B14F-4D97-AF65-F5344CB8AC3E}">
        <p14:creationId xmlns:p14="http://schemas.microsoft.com/office/powerpoint/2010/main" val="2885440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If nobody wins a majority (Less than 270) the election goes to the House of Representatives (happened in 1800 and 1824).</a:t>
            </a:r>
          </a:p>
          <a:p>
            <a:r>
              <a:rPr lang="en-US"/>
              <a:t>House chooses a president from top 3 candidates voted for by electoral college</a:t>
            </a:r>
          </a:p>
          <a:p>
            <a:r>
              <a:rPr lang="en-US"/>
              <a:t>Each State delegation has 1 vote and 26 votes are needed</a:t>
            </a:r>
          </a:p>
          <a:p>
            <a:r>
              <a:rPr lang="en-US"/>
              <a:t>If House fails to choose a President, then the Vice-President elect acts as President until a choice is made.</a:t>
            </a:r>
          </a:p>
          <a:p>
            <a:r>
              <a:rPr lang="en-US"/>
              <a:t>If neither the President-elect or Vice-President-elect are qualified, then the Speaker of the House will act as President (Presidential Succession Act 1947)</a:t>
            </a:r>
          </a:p>
        </p:txBody>
      </p:sp>
    </p:spTree>
    <p:extLst>
      <p:ext uri="{BB962C8B-B14F-4D97-AF65-F5344CB8AC3E}">
        <p14:creationId xmlns:p14="http://schemas.microsoft.com/office/powerpoint/2010/main" val="68726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Flaws in Electoral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Winner of popular vote is not guaranteed the presidency</a:t>
            </a:r>
          </a:p>
          <a:p>
            <a:r>
              <a:rPr lang="en-US"/>
              <a:t>Only 29 states legally require their electors to vote for the winner of the popular vote. Michigan is one of them.</a:t>
            </a:r>
          </a:p>
          <a:p>
            <a:r>
              <a:rPr lang="en-US">
                <a:solidFill>
                  <a:schemeClr val="tx1"/>
                </a:solidFill>
                <a:hlinkClick r:id="rId2"/>
              </a:rPr>
              <a:t>https://www.legislature.mi.gov/(S(qvsyufbeizt2prifr20l0paz))/mileg.aspx?page=GetObject&amp;objectname=mcl-168-47</a:t>
            </a:r>
          </a:p>
          <a:p>
            <a:r>
              <a:rPr lang="en-US">
                <a:solidFill>
                  <a:srgbClr val="000000"/>
                </a:solidFill>
              </a:rPr>
              <a:t>Distribution of electoral votes</a:t>
            </a:r>
          </a:p>
          <a:p>
            <a:r>
              <a:rPr lang="en-US">
                <a:solidFill>
                  <a:srgbClr val="000000"/>
                </a:solidFill>
              </a:rPr>
              <a:t>Election could be sent to the House if no majority of electoral votes is won.</a:t>
            </a:r>
          </a:p>
        </p:txBody>
      </p:sp>
    </p:spTree>
    <p:extLst>
      <p:ext uri="{BB962C8B-B14F-4D97-AF65-F5344CB8AC3E}">
        <p14:creationId xmlns:p14="http://schemas.microsoft.com/office/powerpoint/2010/main" val="2587977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Proposed Reform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District Plan-Two electors chosen at large and would be required to vote in line with popular vote. The others would have to vote according to who won the district</a:t>
            </a:r>
          </a:p>
          <a:p>
            <a:r>
              <a:rPr lang="en-US"/>
              <a:t>Proportional- Candidate would get a portion of electoral votes equal to the share of popular votes won</a:t>
            </a:r>
          </a:p>
          <a:p>
            <a:r>
              <a:rPr lang="en-US"/>
              <a:t>National Popular Vote Plan-State's electoral votes given to popular vote winner (changes in state laws) and state enter into an interstate compact</a:t>
            </a:r>
          </a:p>
        </p:txBody>
      </p:sp>
    </p:spTree>
    <p:extLst>
      <p:ext uri="{BB962C8B-B14F-4D97-AF65-F5344CB8AC3E}">
        <p14:creationId xmlns:p14="http://schemas.microsoft.com/office/powerpoint/2010/main" val="1710688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Strengths of Electoral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It is a known process</a:t>
            </a:r>
          </a:p>
          <a:p>
            <a:r>
              <a:rPr lang="en-US"/>
              <a:t>Most of the time, it recognizes the President-to-be quickly and certainly.  Rarely there is a wait to find who won.</a:t>
            </a:r>
          </a:p>
          <a:p>
            <a:r>
              <a:rPr lang="en-US"/>
              <a:t>Helps promote two-party system</a:t>
            </a:r>
          </a:p>
        </p:txBody>
      </p:sp>
    </p:spTree>
    <p:extLst>
      <p:ext uri="{BB962C8B-B14F-4D97-AF65-F5344CB8AC3E}">
        <p14:creationId xmlns:p14="http://schemas.microsoft.com/office/powerpoint/2010/main" val="3306559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4-Money and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2012- a total of $2.76 Billion spent in presidential campaign.</a:t>
            </a:r>
          </a:p>
          <a:p>
            <a:r>
              <a:rPr lang="en-US"/>
              <a:t>2016-$2.65 Billion-A little less because of Trump taking advantage of free press.</a:t>
            </a:r>
          </a:p>
          <a:p>
            <a:r>
              <a:rPr lang="en-US"/>
              <a:t>Money pays for radio, television, campaign managers, consultants, pamphlets, bumper stickers, office rent, poll data, web sites, travel.</a:t>
            </a:r>
          </a:p>
        </p:txBody>
      </p:sp>
    </p:spTree>
    <p:extLst>
      <p:ext uri="{BB962C8B-B14F-4D97-AF65-F5344CB8AC3E}">
        <p14:creationId xmlns:p14="http://schemas.microsoft.com/office/powerpoint/2010/main" val="1436474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does the Money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Individual donations. Small contributors-$5-$10. </a:t>
            </a:r>
          </a:p>
          <a:p>
            <a:r>
              <a:rPr lang="en-US"/>
              <a:t>Wealthy Individuals, </a:t>
            </a:r>
            <a:endParaRPr>
              <a:solidFill>
                <a:srgbClr val="000000"/>
              </a:solidFill>
            </a:endParaRPr>
          </a:p>
          <a:p>
            <a:r>
              <a:rPr lang="en-US"/>
              <a:t>Candidates themselves, </a:t>
            </a:r>
            <a:endParaRPr>
              <a:solidFill>
                <a:srgbClr val="000000"/>
              </a:solidFill>
            </a:endParaRPr>
          </a:p>
          <a:p>
            <a:r>
              <a:rPr lang="en-US"/>
              <a:t>Political Action Committees (PAC's</a:t>
            </a:r>
            <a:r>
              <a:rPr lang="en-US">
                <a:solidFill>
                  <a:srgbClr val="262626"/>
                </a:solidFill>
              </a:rPr>
              <a:t>)</a:t>
            </a:r>
          </a:p>
          <a:p>
            <a:r>
              <a:rPr lang="en-US">
                <a:solidFill>
                  <a:srgbClr val="262626"/>
                </a:solidFill>
              </a:rPr>
              <a:t>Temporary organizations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23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Fundraisers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Dinner Fundraisers- $1,000-$35,000 per plate to attend (Money gets split up to keep in line with lawful limitations)</a:t>
            </a:r>
          </a:p>
          <a:p>
            <a:r>
              <a:rPr lang="en-US"/>
              <a:t>Data mining</a:t>
            </a:r>
          </a:p>
          <a:p>
            <a:r>
              <a:rPr lang="en-US"/>
              <a:t>Candidates could elect to take public funding, but they would be at a huge disadvantage</a:t>
            </a:r>
          </a:p>
          <a:p>
            <a:r>
              <a:rPr lang="en-US"/>
              <a:t>Contributing (especially large sums) is a way for donors to try to get what they want from a candidate.</a:t>
            </a:r>
          </a:p>
        </p:txBody>
      </p:sp>
    </p:spTree>
    <p:extLst>
      <p:ext uri="{BB962C8B-B14F-4D97-AF65-F5344CB8AC3E}">
        <p14:creationId xmlns:p14="http://schemas.microsoft.com/office/powerpoint/2010/main" val="1566234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Federal Finance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Congress began regulation of money spent in 1907</a:t>
            </a:r>
          </a:p>
          <a:p>
            <a:r>
              <a:rPr lang="en-US"/>
              <a:t>Today, law id found in</a:t>
            </a:r>
          </a:p>
          <a:p>
            <a:r>
              <a:rPr lang="en-US"/>
              <a:t>Federal Election Campaign Act of 1971, and FECA Amendments of 1974,1976</a:t>
            </a:r>
          </a:p>
          <a:p>
            <a:r>
              <a:rPr lang="en-US"/>
              <a:t>Bipartisan Campaign Reform Act 2002 (McCain-Feingold)</a:t>
            </a:r>
          </a:p>
          <a:p>
            <a:r>
              <a:rPr lang="en-US"/>
              <a:t>BCRA tried to get rid of soft money-unlimited amounts of money not directly given to candidates</a:t>
            </a:r>
          </a:p>
          <a:p>
            <a:r>
              <a:rPr lang="en-US"/>
              <a:t>2010-Supreme Court Citizens United v. FEC-government ban on political spending by corporations was ruled unconstitutional. It infringed on their free speech.</a:t>
            </a:r>
          </a:p>
        </p:txBody>
      </p:sp>
    </p:spTree>
    <p:extLst>
      <p:ext uri="{BB962C8B-B14F-4D97-AF65-F5344CB8AC3E}">
        <p14:creationId xmlns:p14="http://schemas.microsoft.com/office/powerpoint/2010/main" val="2439521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Federal Election Commission (FEC)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Enforces federal election law-independent agency part of the executive branch</a:t>
            </a:r>
          </a:p>
          <a:p>
            <a:r>
              <a:rPr lang="en-US"/>
              <a:t>Disclosure requirement-each campaign must provide in great detail money is receives and how it spends it.</a:t>
            </a:r>
          </a:p>
          <a:p>
            <a:r>
              <a:rPr lang="en-US"/>
              <a:t>No one can make a contribution in the name of someone else.</a:t>
            </a:r>
          </a:p>
          <a:p>
            <a:r>
              <a:rPr lang="en-US"/>
              <a:t>Cash donations must be less than $100 dollars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86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Limits on individual donations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hlinkClick r:id="rId2"/>
              </a:rPr>
              <a:t>https://transition.fec.gov/info/contriblimitschart1718.pdf</a:t>
            </a:r>
          </a:p>
          <a:p>
            <a:r>
              <a:rPr lang="en-US">
                <a:solidFill>
                  <a:srgbClr val="000000"/>
                </a:solidFill>
              </a:rPr>
              <a:t>Super PAC's can raise and spend unlimited amounts</a:t>
            </a:r>
          </a:p>
        </p:txBody>
      </p:sp>
    </p:spTree>
    <p:extLst>
      <p:ext uri="{BB962C8B-B14F-4D97-AF65-F5344CB8AC3E}">
        <p14:creationId xmlns:p14="http://schemas.microsoft.com/office/powerpoint/2010/main" val="3173376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 ways to nominate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Self-announcement</a:t>
            </a:r>
          </a:p>
          <a:p>
            <a:r>
              <a:rPr lang="en-US"/>
              <a:t>Caucus: like-minded people (or party members) meet to choose a candidate</a:t>
            </a:r>
          </a:p>
          <a:p>
            <a:r>
              <a:rPr lang="en-US"/>
              <a:t>Convention-sending delegates to meet in order to nominate candidates</a:t>
            </a:r>
          </a:p>
          <a:p>
            <a:r>
              <a:rPr lang="en-US"/>
              <a:t>Direct Primary</a:t>
            </a:r>
          </a:p>
          <a:p>
            <a:r>
              <a:rPr lang="en-US"/>
              <a:t>Petition-getting a required number of registered voters to get a name on the ballot.</a:t>
            </a:r>
          </a:p>
        </p:txBody>
      </p:sp>
    </p:spTree>
    <p:extLst>
      <p:ext uri="{BB962C8B-B14F-4D97-AF65-F5344CB8AC3E}">
        <p14:creationId xmlns:p14="http://schemas.microsoft.com/office/powerpoint/2010/main" val="722846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Spending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Buckley v. </a:t>
            </a:r>
            <a:r>
              <a:rPr lang="en-US" err="1"/>
              <a:t>Valeo</a:t>
            </a:r>
            <a:r>
              <a:rPr lang="en-US"/>
              <a:t> struck down all but one of spending limits set forth by FECA Amendments 1974</a:t>
            </a:r>
          </a:p>
          <a:p>
            <a:r>
              <a:rPr lang="en-US"/>
              <a:t>Only cap on spending was if a person accepted FEC subsidies- money provided by government to offset cost of campaign</a:t>
            </a:r>
          </a:p>
          <a:p>
            <a:r>
              <a:rPr lang="en-US"/>
              <a:t>Presidential Election Campaign Fund- Tax payer essentially donates $3 to this fund to help subsidize pre-convention campaigns.</a:t>
            </a:r>
          </a:p>
        </p:txBody>
      </p:sp>
    </p:spTree>
    <p:extLst>
      <p:ext uri="{BB962C8B-B14F-4D97-AF65-F5344CB8AC3E}">
        <p14:creationId xmlns:p14="http://schemas.microsoft.com/office/powerpoint/2010/main" val="1829753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Preconvention Campaigns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To be eligible for public funds, candidate must raise $100,000 from individuals (not organizations)</a:t>
            </a:r>
          </a:p>
          <a:p>
            <a:r>
              <a:rPr lang="en-US"/>
              <a:t>Must be gathered in $5,000 lots in each of at least 20 States, with each built from individual contributions of $250 or less-to discourage frivolous candidacies</a:t>
            </a:r>
          </a:p>
          <a:p>
            <a:r>
              <a:rPr lang="en-US"/>
              <a:t>If you pass the test, FEC will match first $250 of each individual contribution or one half of overall pre-convention spending.</a:t>
            </a:r>
          </a:p>
          <a:p>
            <a:r>
              <a:rPr lang="en-US"/>
              <a:t>FEC gave R's and D's $18.2 million grant for their conventions</a:t>
            </a:r>
          </a:p>
          <a:p>
            <a:r>
              <a:rPr lang="en-US"/>
              <a:t>2012- First time since 1976 law that both candidates refused public money. Since the cost is sky-rocketing, it would put a candidate at a disadvantage.</a:t>
            </a:r>
          </a:p>
        </p:txBody>
      </p:sp>
    </p:spTree>
    <p:extLst>
      <p:ext uri="{BB962C8B-B14F-4D97-AF65-F5344CB8AC3E}">
        <p14:creationId xmlns:p14="http://schemas.microsoft.com/office/powerpoint/2010/main" val="2572421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Minor Party Candidates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 receive funding they must:</a:t>
            </a:r>
          </a:p>
          <a:p>
            <a:r>
              <a:rPr lang="en-US"/>
              <a:t>Win 5% of popular vote in last presidential election or</a:t>
            </a:r>
          </a:p>
          <a:p>
            <a:r>
              <a:rPr lang="en-US"/>
              <a:t>Win that much of the vote in the current election (given after so it is of no help in a sense</a:t>
            </a:r>
          </a:p>
        </p:txBody>
      </p:sp>
    </p:spTree>
    <p:extLst>
      <p:ext uri="{BB962C8B-B14F-4D97-AF65-F5344CB8AC3E}">
        <p14:creationId xmlns:p14="http://schemas.microsoft.com/office/powerpoint/2010/main" val="2384573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Loopholes in Finance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Soft-Money-unlimited amounts  to be used for voter registration drives, get-out-the-vote drives, campaigns for or against particular public policies. 'Party-building activities</a:t>
            </a:r>
          </a:p>
          <a:p>
            <a:r>
              <a:rPr lang="en-US"/>
              <a:t>Bipartisan Campaign Reform Act banned soft money contributions to political parties, but did not keep other organizations from raising and spending dollars in the same manner</a:t>
            </a:r>
          </a:p>
          <a:p>
            <a:r>
              <a:rPr lang="en-US"/>
              <a:t>Created 527's-unlimited in amount of money that it can raise. Advocacy groups that try to influence election</a:t>
            </a:r>
          </a:p>
        </p:txBody>
      </p:sp>
    </p:spTree>
    <p:extLst>
      <p:ext uri="{BB962C8B-B14F-4D97-AF65-F5344CB8AC3E}">
        <p14:creationId xmlns:p14="http://schemas.microsoft.com/office/powerpoint/2010/main" val="3720866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Citizens United v. FEC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Dealt with BCRA provision that outlawed explicit campaigning by nonpartisan groups within 30 days of a general election and 60 days prior to primary election.</a:t>
            </a:r>
          </a:p>
          <a:p>
            <a:r>
              <a:rPr lang="en-US"/>
              <a:t>Also centered on corporations not being able to spend money on political campaigns</a:t>
            </a:r>
          </a:p>
          <a:p>
            <a:r>
              <a:rPr lang="en-US"/>
              <a:t>Ruling stated that even though corporations could not contribute directly to candidates, they could spend 'lavishly on their behalf'.</a:t>
            </a:r>
          </a:p>
          <a:p>
            <a:r>
              <a:rPr lang="en-US"/>
              <a:t>Free speech issue-Citizens United (non-profit) wanted to advertise and distribute a video- an act made criminal by BCRA</a:t>
            </a:r>
          </a:p>
          <a:p>
            <a:r>
              <a:rPr lang="en-US"/>
              <a:t>Allowed Super PAC's and 501(c) (non-profits) to spend more during campaigns.</a:t>
            </a:r>
          </a:p>
        </p:txBody>
      </p:sp>
    </p:spTree>
    <p:extLst>
      <p:ext uri="{BB962C8B-B14F-4D97-AF65-F5344CB8AC3E}">
        <p14:creationId xmlns:p14="http://schemas.microsoft.com/office/powerpoint/2010/main" val="845709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Direct primary-an election held within the party to choose a candidate</a:t>
            </a:r>
          </a:p>
          <a:p>
            <a:r>
              <a:rPr lang="en-US"/>
              <a:t>Closed Primary- Only party members or declaring to vote for one party. Michigan's Presidential Primary is closed. Supposed to keep the opposing party from choosing the candidate</a:t>
            </a:r>
          </a:p>
          <a:p>
            <a:r>
              <a:rPr lang="en-US"/>
              <a:t>Open Primary-Any qualified voter can cast a ballot.  Michigan's August primaries are open</a:t>
            </a:r>
          </a:p>
        </p:txBody>
      </p:sp>
    </p:spTree>
    <p:extLst>
      <p:ext uri="{BB962C8B-B14F-4D97-AF65-F5344CB8AC3E}">
        <p14:creationId xmlns:p14="http://schemas.microsoft.com/office/powerpoint/2010/main" val="322656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Run-off Primary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candidate must win a majority.  If no one does, the top two vote getter face off in a run-off primary a few weeks later to decide the nominee</a:t>
            </a:r>
          </a:p>
        </p:txBody>
      </p:sp>
    </p:spTree>
    <p:extLst>
      <p:ext uri="{BB962C8B-B14F-4D97-AF65-F5344CB8AC3E}">
        <p14:creationId xmlns:p14="http://schemas.microsoft.com/office/powerpoint/2010/main" val="1187830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Primaries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Can divide a party</a:t>
            </a:r>
          </a:p>
          <a:p>
            <a:r>
              <a:rPr lang="en-US"/>
              <a:t>Voter turnout is low</a:t>
            </a:r>
          </a:p>
          <a:p>
            <a:r>
              <a:rPr lang="en-US"/>
              <a:t>Quite costly-this can damage a candidacy alone</a:t>
            </a:r>
          </a:p>
          <a:p>
            <a:r>
              <a:rPr lang="en-US"/>
              <a:t>Premium on name recognition</a:t>
            </a:r>
          </a:p>
        </p:txBody>
      </p:sp>
    </p:spTree>
    <p:extLst>
      <p:ext uri="{BB962C8B-B14F-4D97-AF65-F5344CB8AC3E}">
        <p14:creationId xmlns:p14="http://schemas.microsoft.com/office/powerpoint/2010/main" val="3665579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Sec.3 -Electing the President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¾ of delegates come from States with primaries</a:t>
            </a:r>
          </a:p>
          <a:p>
            <a:r>
              <a:rPr lang="en-US"/>
              <a:t>Primaries help choose delegates</a:t>
            </a:r>
          </a:p>
          <a:p>
            <a:r>
              <a:rPr lang="en-US"/>
              <a:t>Express preference amongst nominees for the party nomination</a:t>
            </a:r>
          </a:p>
          <a:p>
            <a:r>
              <a:rPr lang="en-US"/>
              <a:t>Held in 38 states</a:t>
            </a:r>
          </a:p>
        </p:txBody>
      </p:sp>
    </p:spTree>
    <p:extLst>
      <p:ext uri="{BB962C8B-B14F-4D97-AF65-F5344CB8AC3E}">
        <p14:creationId xmlns:p14="http://schemas.microsoft.com/office/powerpoint/2010/main" val="1726243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Timing of Primary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New Hampshire is always first</a:t>
            </a:r>
          </a:p>
          <a:p>
            <a:r>
              <a:rPr lang="en-US"/>
              <a:t>Front-loading-putting most primaries early, favors those with money and name recognition</a:t>
            </a:r>
          </a:p>
        </p:txBody>
      </p:sp>
    </p:spTree>
    <p:extLst>
      <p:ext uri="{BB962C8B-B14F-4D97-AF65-F5344CB8AC3E}">
        <p14:creationId xmlns:p14="http://schemas.microsoft.com/office/powerpoint/2010/main" val="4159360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the most part, primaries have been winner take all—meaning all of the delegates must support the winner.</a:t>
            </a:r>
          </a:p>
          <a:p>
            <a:r>
              <a:rPr lang="en-US"/>
              <a:t>However, this has changed, and both parties have moved to proportional representation. Win 40% of the vote, get 40% of the delegates.</a:t>
            </a:r>
          </a:p>
          <a:p>
            <a:r>
              <a:rPr lang="en-US"/>
              <a:t>This has led to preference primaries</a:t>
            </a:r>
          </a:p>
        </p:txBody>
      </p:sp>
    </p:spTree>
    <p:extLst>
      <p:ext uri="{BB962C8B-B14F-4D97-AF65-F5344CB8AC3E}">
        <p14:creationId xmlns:p14="http://schemas.microsoft.com/office/powerpoint/2010/main" val="1371727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Organic</vt:lpstr>
      <vt:lpstr>Elections</vt:lpstr>
      <vt:lpstr>Nominations</vt:lpstr>
      <vt:lpstr>5 ways to nominate</vt:lpstr>
      <vt:lpstr>Primary Election</vt:lpstr>
      <vt:lpstr>Run-off Primary</vt:lpstr>
      <vt:lpstr>Problems with Primaries</vt:lpstr>
      <vt:lpstr>Sec.3 -Electing the President</vt:lpstr>
      <vt:lpstr>Timing of Primary</vt:lpstr>
      <vt:lpstr>Primary styles</vt:lpstr>
      <vt:lpstr>Out of Power vs. In Power Primaries</vt:lpstr>
      <vt:lpstr>Reform Ideas</vt:lpstr>
      <vt:lpstr>Caucus</vt:lpstr>
      <vt:lpstr>Convention arrangements</vt:lpstr>
      <vt:lpstr>Convention Goals</vt:lpstr>
      <vt:lpstr>Opening the Convention</vt:lpstr>
      <vt:lpstr>Who is Nominated?</vt:lpstr>
      <vt:lpstr>The Presidential Campaign</vt:lpstr>
      <vt:lpstr>Electoral College</vt:lpstr>
      <vt:lpstr>Electoral Votes</vt:lpstr>
      <vt:lpstr>Special Cases</vt:lpstr>
      <vt:lpstr>Flaws in Electoral College</vt:lpstr>
      <vt:lpstr>Proposed Reform</vt:lpstr>
      <vt:lpstr>Strengths of Electoral College</vt:lpstr>
      <vt:lpstr>Section 4-Money and Elections</vt:lpstr>
      <vt:lpstr>Where does the Money come from?</vt:lpstr>
      <vt:lpstr>Fundraisers</vt:lpstr>
      <vt:lpstr>Federal Finance Law</vt:lpstr>
      <vt:lpstr>Federal Election Commission (FEC)</vt:lpstr>
      <vt:lpstr>Limits on individual donations</vt:lpstr>
      <vt:lpstr>Spending Limits</vt:lpstr>
      <vt:lpstr>Preconvention Campaigns</vt:lpstr>
      <vt:lpstr>Minor Party Candidates</vt:lpstr>
      <vt:lpstr>Loopholes in Finance Law</vt:lpstr>
      <vt:lpstr>Citizens United v. FEC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Elections</dc:title>
  <cp:revision>1</cp:revision>
  <dcterms:modified xsi:type="dcterms:W3CDTF">2017-08-23T23:39:41Z</dcterms:modified>
</cp:coreProperties>
</file>