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B01EC-138E-4A14-838F-09CEFBD577EB}" v="57" dt="2017-07-11T19:03:28.6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75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0AACA8-94AE-4478-A7EA-E11968143B43}" type="datetimeFigureOut">
              <a:rPr lang="en-US"/>
              <a:t>9/5/2017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E8CE47-6554-4322-AF0C-4535900154C3}"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1</a:t>
            </a:fld>
            <a:endParaRPr lang="en-US"/>
          </a:p>
        </p:txBody>
      </p:sp>
    </p:spTree>
    <p:extLst>
      <p:ext uri="{BB962C8B-B14F-4D97-AF65-F5344CB8AC3E}">
        <p14:creationId xmlns:p14="http://schemas.microsoft.com/office/powerpoint/2010/main" val="201322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10</a:t>
            </a:fld>
            <a:endParaRPr lang="en-US"/>
          </a:p>
        </p:txBody>
      </p:sp>
    </p:spTree>
    <p:extLst>
      <p:ext uri="{BB962C8B-B14F-4D97-AF65-F5344CB8AC3E}">
        <p14:creationId xmlns:p14="http://schemas.microsoft.com/office/powerpoint/2010/main" val="2711611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11</a:t>
            </a:fld>
            <a:endParaRPr lang="en-US"/>
          </a:p>
        </p:txBody>
      </p:sp>
    </p:spTree>
    <p:extLst>
      <p:ext uri="{BB962C8B-B14F-4D97-AF65-F5344CB8AC3E}">
        <p14:creationId xmlns:p14="http://schemas.microsoft.com/office/powerpoint/2010/main" val="4049525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12</a:t>
            </a:fld>
            <a:endParaRPr lang="en-US"/>
          </a:p>
        </p:txBody>
      </p:sp>
    </p:spTree>
    <p:extLst>
      <p:ext uri="{BB962C8B-B14F-4D97-AF65-F5344CB8AC3E}">
        <p14:creationId xmlns:p14="http://schemas.microsoft.com/office/powerpoint/2010/main" val="2640979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13</a:t>
            </a:fld>
            <a:endParaRPr lang="en-US"/>
          </a:p>
        </p:txBody>
      </p:sp>
    </p:spTree>
    <p:extLst>
      <p:ext uri="{BB962C8B-B14F-4D97-AF65-F5344CB8AC3E}">
        <p14:creationId xmlns:p14="http://schemas.microsoft.com/office/powerpoint/2010/main" val="4195605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14</a:t>
            </a:fld>
            <a:endParaRPr lang="en-US"/>
          </a:p>
        </p:txBody>
      </p:sp>
    </p:spTree>
    <p:extLst>
      <p:ext uri="{BB962C8B-B14F-4D97-AF65-F5344CB8AC3E}">
        <p14:creationId xmlns:p14="http://schemas.microsoft.com/office/powerpoint/2010/main" val="1133778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15</a:t>
            </a:fld>
            <a:endParaRPr lang="en-US"/>
          </a:p>
        </p:txBody>
      </p:sp>
    </p:spTree>
    <p:extLst>
      <p:ext uri="{BB962C8B-B14F-4D97-AF65-F5344CB8AC3E}">
        <p14:creationId xmlns:p14="http://schemas.microsoft.com/office/powerpoint/2010/main" val="3745345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16</a:t>
            </a:fld>
            <a:endParaRPr lang="en-US"/>
          </a:p>
        </p:txBody>
      </p:sp>
    </p:spTree>
    <p:extLst>
      <p:ext uri="{BB962C8B-B14F-4D97-AF65-F5344CB8AC3E}">
        <p14:creationId xmlns:p14="http://schemas.microsoft.com/office/powerpoint/2010/main" val="1542352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17</a:t>
            </a:fld>
            <a:endParaRPr lang="en-US"/>
          </a:p>
        </p:txBody>
      </p:sp>
    </p:spTree>
    <p:extLst>
      <p:ext uri="{BB962C8B-B14F-4D97-AF65-F5344CB8AC3E}">
        <p14:creationId xmlns:p14="http://schemas.microsoft.com/office/powerpoint/2010/main" val="248943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18</a:t>
            </a:fld>
            <a:endParaRPr lang="en-US"/>
          </a:p>
        </p:txBody>
      </p:sp>
    </p:spTree>
    <p:extLst>
      <p:ext uri="{BB962C8B-B14F-4D97-AF65-F5344CB8AC3E}">
        <p14:creationId xmlns:p14="http://schemas.microsoft.com/office/powerpoint/2010/main" val="7126110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19</a:t>
            </a:fld>
            <a:endParaRPr lang="en-US"/>
          </a:p>
        </p:txBody>
      </p:sp>
    </p:spTree>
    <p:extLst>
      <p:ext uri="{BB962C8B-B14F-4D97-AF65-F5344CB8AC3E}">
        <p14:creationId xmlns:p14="http://schemas.microsoft.com/office/powerpoint/2010/main" val="4227375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2</a:t>
            </a:fld>
            <a:endParaRPr lang="en-US"/>
          </a:p>
        </p:txBody>
      </p:sp>
    </p:spTree>
    <p:extLst>
      <p:ext uri="{BB962C8B-B14F-4D97-AF65-F5344CB8AC3E}">
        <p14:creationId xmlns:p14="http://schemas.microsoft.com/office/powerpoint/2010/main" val="38695033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20</a:t>
            </a:fld>
            <a:endParaRPr lang="en-US"/>
          </a:p>
        </p:txBody>
      </p:sp>
    </p:spTree>
    <p:extLst>
      <p:ext uri="{BB962C8B-B14F-4D97-AF65-F5344CB8AC3E}">
        <p14:creationId xmlns:p14="http://schemas.microsoft.com/office/powerpoint/2010/main" val="35439502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21</a:t>
            </a:fld>
            <a:endParaRPr lang="en-US"/>
          </a:p>
        </p:txBody>
      </p:sp>
    </p:spTree>
    <p:extLst>
      <p:ext uri="{BB962C8B-B14F-4D97-AF65-F5344CB8AC3E}">
        <p14:creationId xmlns:p14="http://schemas.microsoft.com/office/powerpoint/2010/main" val="33264612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22</a:t>
            </a:fld>
            <a:endParaRPr lang="en-US"/>
          </a:p>
        </p:txBody>
      </p:sp>
    </p:spTree>
    <p:extLst>
      <p:ext uri="{BB962C8B-B14F-4D97-AF65-F5344CB8AC3E}">
        <p14:creationId xmlns:p14="http://schemas.microsoft.com/office/powerpoint/2010/main" val="2575028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3</a:t>
            </a:fld>
            <a:endParaRPr lang="en-US"/>
          </a:p>
        </p:txBody>
      </p:sp>
    </p:spTree>
    <p:extLst>
      <p:ext uri="{BB962C8B-B14F-4D97-AF65-F5344CB8AC3E}">
        <p14:creationId xmlns:p14="http://schemas.microsoft.com/office/powerpoint/2010/main" val="1822205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4</a:t>
            </a:fld>
            <a:endParaRPr lang="en-US"/>
          </a:p>
        </p:txBody>
      </p:sp>
    </p:spTree>
    <p:extLst>
      <p:ext uri="{BB962C8B-B14F-4D97-AF65-F5344CB8AC3E}">
        <p14:creationId xmlns:p14="http://schemas.microsoft.com/office/powerpoint/2010/main" val="1886473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5</a:t>
            </a:fld>
            <a:endParaRPr lang="en-US"/>
          </a:p>
        </p:txBody>
      </p:sp>
    </p:spTree>
    <p:extLst>
      <p:ext uri="{BB962C8B-B14F-4D97-AF65-F5344CB8AC3E}">
        <p14:creationId xmlns:p14="http://schemas.microsoft.com/office/powerpoint/2010/main" val="3206445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6</a:t>
            </a:fld>
            <a:endParaRPr lang="en-US"/>
          </a:p>
        </p:txBody>
      </p:sp>
    </p:spTree>
    <p:extLst>
      <p:ext uri="{BB962C8B-B14F-4D97-AF65-F5344CB8AC3E}">
        <p14:creationId xmlns:p14="http://schemas.microsoft.com/office/powerpoint/2010/main" val="58108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7</a:t>
            </a:fld>
            <a:endParaRPr lang="en-US"/>
          </a:p>
        </p:txBody>
      </p:sp>
    </p:spTree>
    <p:extLst>
      <p:ext uri="{BB962C8B-B14F-4D97-AF65-F5344CB8AC3E}">
        <p14:creationId xmlns:p14="http://schemas.microsoft.com/office/powerpoint/2010/main" val="1131755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8</a:t>
            </a:fld>
            <a:endParaRPr lang="en-US"/>
          </a:p>
        </p:txBody>
      </p:sp>
    </p:spTree>
    <p:extLst>
      <p:ext uri="{BB962C8B-B14F-4D97-AF65-F5344CB8AC3E}">
        <p14:creationId xmlns:p14="http://schemas.microsoft.com/office/powerpoint/2010/main" val="2132423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8CE47-6554-4322-AF0C-4535900154C3}" type="slidenum">
              <a:rPr lang="en-US"/>
              <a:t>9</a:t>
            </a:fld>
            <a:endParaRPr lang="en-US"/>
          </a:p>
        </p:txBody>
      </p:sp>
    </p:spTree>
    <p:extLst>
      <p:ext uri="{BB962C8B-B14F-4D97-AF65-F5344CB8AC3E}">
        <p14:creationId xmlns:p14="http://schemas.microsoft.com/office/powerpoint/2010/main" val="2620891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78174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73941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427066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80832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07873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85414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64081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185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9965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3403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93745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9/5/2017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3252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9/5/2017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85868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8882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9880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4407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9/5/2017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9010041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rriam-webster.com/dictionary/polic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merriam-webster.com/dictionary/policies" TargetMode="External"/><Relationship Id="rId4" Type="http://schemas.openxmlformats.org/officeDocument/2006/relationships/hyperlink" Target="https://www.merriam-webster.com/dictionary/politica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extLst>
              <p:ext uri="{D42A27DB-BD31-4B8C-83A1-F6EECF244321}">
                <p14:modId xmlns:p14="http://schemas.microsoft.com/office/powerpoint/2010/main" val="26468517"/>
              </p:ext>
            </p:extLst>
          </p:nvPr>
        </p:nvSpPr>
        <p:spPr/>
        <p:txBody>
          <a:bodyPr/>
          <a:lstStyle/>
          <a:p>
            <a:r>
              <a:rPr lang="en-US"/>
              <a:t>Foundations of Government</a:t>
            </a:r>
          </a:p>
        </p:txBody>
      </p:sp>
      <p:sp>
        <p:nvSpPr>
          <p:cNvPr id="3" name="Subtitle 2"/>
          <p:cNvSpPr>
            <a:spLocks noGrp="1"/>
          </p:cNvSpPr>
          <p:nvPr>
            <p:ph type="subTitle" idx="1"/>
            <p:extLst>
              <p:ext uri="{D42A27DB-BD31-4B8C-83A1-F6EECF244321}">
                <p14:modId xmlns:p14="http://schemas.microsoft.com/office/powerpoint/2010/main" val="2657500972"/>
              </p:ext>
            </p:extLst>
          </p:nvPr>
        </p:nvSpPr>
        <p:spPr/>
        <p:txBody>
          <a:bodyPr/>
          <a:lstStyle/>
          <a:p>
            <a:r>
              <a:rPr lang="en-US"/>
              <a:t>Chapter 1</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4158255623"/>
              </p:ext>
            </p:extLst>
          </p:nvPr>
        </p:nvSpPr>
        <p:spPr/>
        <p:txBody>
          <a:bodyPr/>
          <a:lstStyle/>
          <a:p>
            <a:r>
              <a:rPr lang="en-US"/>
              <a:t>Who can participate?</a:t>
            </a:r>
          </a:p>
        </p:txBody>
      </p:sp>
      <p:sp>
        <p:nvSpPr>
          <p:cNvPr id="3" name="Content Placeholder 2"/>
          <p:cNvSpPr>
            <a:spLocks noGrp="1"/>
          </p:cNvSpPr>
          <p:nvPr>
            <p:ph idx="1"/>
            <p:extLst>
              <p:ext uri="{D42A27DB-BD31-4B8C-83A1-F6EECF244321}">
                <p14:modId xmlns:p14="http://schemas.microsoft.com/office/powerpoint/2010/main" val="4238165827"/>
              </p:ext>
            </p:extLst>
          </p:nvPr>
        </p:nvSpPr>
        <p:spPr/>
        <p:txBody>
          <a:bodyPr vert="horz" lIns="91440" tIns="45720" rIns="91440" bIns="45720" rtlCol="0" anchor="t">
            <a:noAutofit/>
          </a:bodyPr>
          <a:lstStyle/>
          <a:p>
            <a:r>
              <a:rPr lang="en-US" sz="2800"/>
              <a:t>Democracy: supreme political authority rest with the people</a:t>
            </a:r>
          </a:p>
          <a:p>
            <a:r>
              <a:rPr lang="en-US" sz="2800"/>
              <a:t>Direct Democracy: the will of the people is directly translated into public policy (law).  Feasible in small town or group settings.</a:t>
            </a:r>
          </a:p>
          <a:p>
            <a:r>
              <a:rPr lang="en-US" sz="2800"/>
              <a:t>Indirect democracy or representative democracy: A small group of people chosen by the people to act as their representatives, expresses the popular will.</a:t>
            </a:r>
          </a:p>
        </p:txBody>
      </p:sp>
    </p:spTree>
    <p:extLst>
      <p:ext uri="{BB962C8B-B14F-4D97-AF65-F5344CB8AC3E}">
        <p14:creationId xmlns:p14="http://schemas.microsoft.com/office/powerpoint/2010/main" val="2361783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259203947"/>
              </p:ext>
            </p:extLst>
          </p:nvPr>
        </p:nvSpPr>
        <p:spPr/>
        <p:txBody>
          <a:bodyPr/>
          <a:lstStyle/>
          <a:p>
            <a:r>
              <a:rPr lang="en-US"/>
              <a:t>Who can participate?</a:t>
            </a:r>
          </a:p>
        </p:txBody>
      </p:sp>
      <p:sp>
        <p:nvSpPr>
          <p:cNvPr id="3" name="Content Placeholder 2"/>
          <p:cNvSpPr>
            <a:spLocks noGrp="1"/>
          </p:cNvSpPr>
          <p:nvPr>
            <p:ph idx="1"/>
            <p:extLst>
              <p:ext uri="{D42A27DB-BD31-4B8C-83A1-F6EECF244321}">
                <p14:modId xmlns:p14="http://schemas.microsoft.com/office/powerpoint/2010/main" val="207656600"/>
              </p:ext>
            </p:extLst>
          </p:nvPr>
        </p:nvSpPr>
        <p:spPr/>
        <p:txBody>
          <a:bodyPr vert="horz" lIns="91440" tIns="45720" rIns="91440" bIns="45720" rtlCol="0" anchor="t">
            <a:normAutofit/>
          </a:bodyPr>
          <a:lstStyle/>
          <a:p>
            <a:r>
              <a:rPr lang="en-US"/>
              <a:t>Republic: Sovereign power is held by the voters, while the political power rests with the elected representatives of the people. This is used interchangeably with indirect democracy.</a:t>
            </a:r>
          </a:p>
          <a:p>
            <a:r>
              <a:rPr lang="en-US"/>
              <a:t>Dictatorships:</a:t>
            </a:r>
          </a:p>
          <a:p>
            <a:r>
              <a:rPr lang="en-US"/>
              <a:t>Authoritarian dictatorship: Those in power have absolute and unchallengeable power.  They exercise power over most aspects of human life. Ex-Fascist Italy, Nazi Germany, Soviet Union, Communist China</a:t>
            </a:r>
          </a:p>
          <a:p>
            <a:r>
              <a:rPr lang="en-US"/>
              <a:t>Oligarchy: Rule by a very few.  Very few exist. </a:t>
            </a:r>
          </a:p>
          <a:p>
            <a:r>
              <a:rPr lang="en-US"/>
              <a:t>Autocracy:  May give the appearance that people vote, and the legislature votes.  But these are tightly controlled by a dictator who has absolute power.</a:t>
            </a:r>
          </a:p>
          <a:p>
            <a:r>
              <a:rPr lang="en-US"/>
              <a:t>Theocracy: legal system of the state is based on religious law.</a:t>
            </a:r>
          </a:p>
        </p:txBody>
      </p:sp>
    </p:spTree>
    <p:extLst>
      <p:ext uri="{BB962C8B-B14F-4D97-AF65-F5344CB8AC3E}">
        <p14:creationId xmlns:p14="http://schemas.microsoft.com/office/powerpoint/2010/main" val="1334556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037430312"/>
              </p:ext>
            </p:extLst>
          </p:nvPr>
        </p:nvSpPr>
        <p:spPr/>
        <p:txBody>
          <a:bodyPr/>
          <a:lstStyle/>
          <a:p>
            <a:r>
              <a:rPr lang="en-US"/>
              <a:t>Geographic Distribution of Power</a:t>
            </a:r>
          </a:p>
        </p:txBody>
      </p:sp>
      <p:sp>
        <p:nvSpPr>
          <p:cNvPr id="3" name="Content Placeholder 2"/>
          <p:cNvSpPr>
            <a:spLocks noGrp="1"/>
          </p:cNvSpPr>
          <p:nvPr>
            <p:ph idx="1"/>
            <p:extLst>
              <p:ext uri="{D42A27DB-BD31-4B8C-83A1-F6EECF244321}">
                <p14:modId xmlns:p14="http://schemas.microsoft.com/office/powerpoint/2010/main" val="4047303049"/>
              </p:ext>
            </p:extLst>
          </p:nvPr>
        </p:nvSpPr>
        <p:spPr/>
        <p:txBody>
          <a:bodyPr vert="horz" lIns="91440" tIns="45720" rIns="91440" bIns="45720" rtlCol="0" anchor="t">
            <a:normAutofit/>
          </a:bodyPr>
          <a:lstStyle/>
          <a:p>
            <a:r>
              <a:rPr lang="en-US"/>
              <a:t>Unitary Government: A unitary government is one entity which holds power, and then creates local government for its convenience.  The local powers only have power because the central government has granted them.  The central government could dissolve local governments Ex. Great Britain.  DO NOT CONFUSE WITH A DICTATORSHIP.</a:t>
            </a:r>
          </a:p>
          <a:p>
            <a:r>
              <a:rPr lang="en-US"/>
              <a:t>Federal Government: Power divided by a central federal government and local governments.  There is a division of power-each of the 50 states can have separate policies on the same issue.</a:t>
            </a:r>
          </a:p>
          <a:p>
            <a:r>
              <a:rPr lang="en-US"/>
              <a:t>Confederation: an alliance of independent states. A central organization only has the power to handle matters that member states have assigned to it. They usually do not have the power to make laws that apply directly to individuals.  The European Union (EU) is the closest example.</a:t>
            </a:r>
          </a:p>
          <a:p>
            <a:endParaRPr lang="en-US"/>
          </a:p>
        </p:txBody>
      </p:sp>
    </p:spTree>
    <p:extLst>
      <p:ext uri="{BB962C8B-B14F-4D97-AF65-F5344CB8AC3E}">
        <p14:creationId xmlns:p14="http://schemas.microsoft.com/office/powerpoint/2010/main" val="3990323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352975039"/>
              </p:ext>
            </p:extLst>
          </p:nvPr>
        </p:nvSpPr>
        <p:spPr/>
        <p:txBody>
          <a:bodyPr/>
          <a:lstStyle/>
          <a:p>
            <a:r>
              <a:rPr lang="en-US"/>
              <a:t>Legislative and Executive Branches</a:t>
            </a:r>
          </a:p>
        </p:txBody>
      </p:sp>
      <p:sp>
        <p:nvSpPr>
          <p:cNvPr id="3" name="Content Placeholder 2"/>
          <p:cNvSpPr>
            <a:spLocks noGrp="1"/>
          </p:cNvSpPr>
          <p:nvPr>
            <p:ph idx="1"/>
            <p:extLst>
              <p:ext uri="{D42A27DB-BD31-4B8C-83A1-F6EECF244321}">
                <p14:modId xmlns:p14="http://schemas.microsoft.com/office/powerpoint/2010/main" val="2385337102"/>
              </p:ext>
            </p:extLst>
          </p:nvPr>
        </p:nvSpPr>
        <p:spPr/>
        <p:txBody>
          <a:bodyPr vert="horz" lIns="91440" tIns="45720" rIns="91440" bIns="45720" rtlCol="0" anchor="t">
            <a:normAutofit/>
          </a:bodyPr>
          <a:lstStyle/>
          <a:p>
            <a:r>
              <a:rPr lang="en-US" sz="2000"/>
              <a:t>Presidential government: Separation of powers between the executive and legislative branches of government, which are coequal.  The chief executive (president) is chosen by the people.  The executive is not under the direct control of the legislative branch.</a:t>
            </a:r>
          </a:p>
          <a:p>
            <a:r>
              <a:rPr lang="en-US" sz="2000"/>
              <a:t>Parliamentary government: The executive branch is made up of the prime minister and the cabinet.  These two groups come from the legislative branch, the parliament.  The prime minister is the leader of the majority party or like-minded parties (a coalition) and is chosen by the legislature.  Since the prime minister is chosen by the legislature, it is under its control, and can remove the prime minister through a vote of no confidence</a:t>
            </a:r>
            <a:r>
              <a:rPr lang="en-US"/>
              <a:t>.</a:t>
            </a:r>
          </a:p>
        </p:txBody>
      </p:sp>
    </p:spTree>
    <p:extLst>
      <p:ext uri="{BB962C8B-B14F-4D97-AF65-F5344CB8AC3E}">
        <p14:creationId xmlns:p14="http://schemas.microsoft.com/office/powerpoint/2010/main" val="3453300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4050532752"/>
              </p:ext>
            </p:extLst>
          </p:nvPr>
        </p:nvSpPr>
        <p:spPr/>
        <p:txBody>
          <a:bodyPr/>
          <a:lstStyle/>
          <a:p>
            <a:r>
              <a:rPr lang="en-US"/>
              <a:t>1.3: Origins of the Modern Democratic State</a:t>
            </a:r>
          </a:p>
        </p:txBody>
      </p:sp>
      <p:sp>
        <p:nvSpPr>
          <p:cNvPr id="3" name="Content Placeholder 2"/>
          <p:cNvSpPr>
            <a:spLocks noGrp="1"/>
          </p:cNvSpPr>
          <p:nvPr>
            <p:ph idx="1"/>
            <p:extLst>
              <p:ext uri="{D42A27DB-BD31-4B8C-83A1-F6EECF244321}">
                <p14:modId xmlns:p14="http://schemas.microsoft.com/office/powerpoint/2010/main" val="2492087751"/>
              </p:ext>
            </p:extLst>
          </p:nvPr>
        </p:nvSpPr>
        <p:spPr/>
        <p:txBody>
          <a:bodyPr vert="horz" lIns="91440" tIns="45720" rIns="91440" bIns="45720" rtlCol="0" anchor="t">
            <a:normAutofit/>
          </a:bodyPr>
          <a:lstStyle/>
          <a:p>
            <a:r>
              <a:rPr lang="en-US"/>
              <a:t>American government was influenced by Judeo-Christian philosophy, as well as Ancient Greek and Roman political institutions</a:t>
            </a:r>
          </a:p>
          <a:p>
            <a:r>
              <a:rPr lang="en-US"/>
              <a:t>Athens-direct democracy (</a:t>
            </a:r>
            <a:r>
              <a:rPr lang="en-US" err="1"/>
              <a:t>demokratia</a:t>
            </a:r>
            <a:r>
              <a:rPr lang="en-US"/>
              <a:t>).  They had the Ecclesia open to male citizens 18 years of age.  Met 40 times a year for public matters and making law.  Agenda set by Council of Five Hundred, who were randomly chosen</a:t>
            </a:r>
          </a:p>
          <a:p>
            <a:r>
              <a:rPr lang="en-US"/>
              <a:t>Roman Republic: Introduced the idea of representation.  Rome's political history revolved around the violent struggle between the patricians (the wealthy upper-class) and the plebeians (the common folk).</a:t>
            </a:r>
          </a:p>
          <a:p>
            <a:r>
              <a:rPr lang="en-US"/>
              <a:t>Roman Government centered around the Senate, comprised of 300 members and 2 consuls chosen by the Senate.  The consuls presided over the Senate and enforced its decrees.  They also commanded the army.</a:t>
            </a:r>
          </a:p>
        </p:txBody>
      </p:sp>
    </p:spTree>
    <p:extLst>
      <p:ext uri="{BB962C8B-B14F-4D97-AF65-F5344CB8AC3E}">
        <p14:creationId xmlns:p14="http://schemas.microsoft.com/office/powerpoint/2010/main" val="352076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4189171287"/>
              </p:ext>
            </p:extLst>
          </p:nvPr>
        </p:nvSpPr>
        <p:spPr/>
        <p:txBody>
          <a:bodyPr/>
          <a:lstStyle/>
          <a:p>
            <a:r>
              <a:rPr lang="en-US"/>
              <a:t>Feudalism</a:t>
            </a:r>
          </a:p>
        </p:txBody>
      </p:sp>
      <p:sp>
        <p:nvSpPr>
          <p:cNvPr id="3" name="Content Placeholder 2"/>
          <p:cNvSpPr>
            <a:spLocks noGrp="1"/>
          </p:cNvSpPr>
          <p:nvPr>
            <p:ph idx="1"/>
            <p:extLst>
              <p:ext uri="{D42A27DB-BD31-4B8C-83A1-F6EECF244321}">
                <p14:modId xmlns:p14="http://schemas.microsoft.com/office/powerpoint/2010/main" val="890508617"/>
              </p:ext>
            </p:extLst>
          </p:nvPr>
        </p:nvSpPr>
        <p:spPr/>
        <p:txBody>
          <a:bodyPr vert="horz" lIns="91440" tIns="45720" rIns="91440" bIns="45720" rtlCol="0" anchor="t">
            <a:normAutofit/>
          </a:bodyPr>
          <a:lstStyle/>
          <a:p>
            <a:r>
              <a:rPr lang="en-US"/>
              <a:t>Came from the collapse of centralized government after the decline of the Roman empire.</a:t>
            </a:r>
          </a:p>
          <a:p>
            <a:r>
              <a:rPr lang="en-US"/>
              <a:t>Powerful lords (monarchs in some cases) divided their land among lesser lords, known as vassals.</a:t>
            </a:r>
          </a:p>
          <a:p>
            <a:r>
              <a:rPr lang="en-US"/>
              <a:t>Those with power and land exchanged their ability to protect others for loyalty, military service, and crops.</a:t>
            </a:r>
          </a:p>
          <a:p>
            <a:r>
              <a:rPr lang="en-US"/>
              <a:t>People at the bottom were known as serfs, peasants bound to the land</a:t>
            </a:r>
          </a:p>
          <a:p>
            <a:r>
              <a:rPr lang="en-US"/>
              <a:t>The manor was the hub of economic activity-land holdings including a town or village.</a:t>
            </a:r>
          </a:p>
        </p:txBody>
      </p:sp>
    </p:spTree>
    <p:extLst>
      <p:ext uri="{BB962C8B-B14F-4D97-AF65-F5344CB8AC3E}">
        <p14:creationId xmlns:p14="http://schemas.microsoft.com/office/powerpoint/2010/main" val="375343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433348416"/>
              </p:ext>
            </p:extLst>
          </p:nvPr>
        </p:nvSpPr>
        <p:spPr/>
        <p:txBody>
          <a:bodyPr/>
          <a:lstStyle/>
          <a:p>
            <a:r>
              <a:rPr lang="en-US"/>
              <a:t>Roman Catholic Church</a:t>
            </a:r>
          </a:p>
        </p:txBody>
      </p:sp>
      <p:sp>
        <p:nvSpPr>
          <p:cNvPr id="3" name="Content Placeholder 2"/>
          <p:cNvSpPr>
            <a:spLocks noGrp="1"/>
          </p:cNvSpPr>
          <p:nvPr>
            <p:ph idx="1"/>
            <p:extLst>
              <p:ext uri="{D42A27DB-BD31-4B8C-83A1-F6EECF244321}">
                <p14:modId xmlns:p14="http://schemas.microsoft.com/office/powerpoint/2010/main" val="4000682556"/>
              </p:ext>
            </p:extLst>
          </p:nvPr>
        </p:nvSpPr>
        <p:spPr/>
        <p:txBody>
          <a:bodyPr vert="horz" lIns="91440" tIns="45720" rIns="91440" bIns="45720" rtlCol="0" anchor="t">
            <a:normAutofit/>
          </a:bodyPr>
          <a:lstStyle/>
          <a:p>
            <a:r>
              <a:rPr lang="en-US" sz="2400"/>
              <a:t>Worked with the feudal system after the fall of the Roman Empire</a:t>
            </a:r>
          </a:p>
          <a:p>
            <a:r>
              <a:rPr lang="en-US" sz="2400"/>
              <a:t>With most of Europe converting to Christianity, it made the church extremely powerful</a:t>
            </a:r>
          </a:p>
          <a:p>
            <a:r>
              <a:rPr lang="en-US" sz="2400"/>
              <a:t>The pope and bishops had vast land holdings and competed with monarchs for power and influence in Europe.</a:t>
            </a:r>
          </a:p>
        </p:txBody>
      </p:sp>
    </p:spTree>
    <p:extLst>
      <p:ext uri="{BB962C8B-B14F-4D97-AF65-F5344CB8AC3E}">
        <p14:creationId xmlns:p14="http://schemas.microsoft.com/office/powerpoint/2010/main" val="886218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613133031"/>
              </p:ext>
            </p:extLst>
          </p:nvPr>
        </p:nvSpPr>
        <p:spPr/>
        <p:txBody>
          <a:bodyPr/>
          <a:lstStyle/>
          <a:p>
            <a:r>
              <a:rPr lang="en-US"/>
              <a:t>Commercial Revolution</a:t>
            </a:r>
          </a:p>
        </p:txBody>
      </p:sp>
      <p:sp>
        <p:nvSpPr>
          <p:cNvPr id="3" name="Content Placeholder 2"/>
          <p:cNvSpPr>
            <a:spLocks noGrp="1"/>
          </p:cNvSpPr>
          <p:nvPr>
            <p:ph idx="1"/>
            <p:extLst>
              <p:ext uri="{D42A27DB-BD31-4B8C-83A1-F6EECF244321}">
                <p14:modId xmlns:p14="http://schemas.microsoft.com/office/powerpoint/2010/main" val="595927396"/>
              </p:ext>
            </p:extLst>
          </p:nvPr>
        </p:nvSpPr>
        <p:spPr/>
        <p:txBody>
          <a:bodyPr vert="horz" lIns="91440" tIns="45720" rIns="91440" bIns="45720" rtlCol="0" anchor="t">
            <a:normAutofit/>
          </a:bodyPr>
          <a:lstStyle/>
          <a:p>
            <a:r>
              <a:rPr lang="en-US"/>
              <a:t>After the Black Plague, less people were available to work the manors, which made them more valuable.</a:t>
            </a:r>
          </a:p>
          <a:p>
            <a:r>
              <a:rPr lang="en-US"/>
              <a:t>Lords made less money on crops due to lower demand</a:t>
            </a:r>
          </a:p>
          <a:p>
            <a:r>
              <a:rPr lang="en-US"/>
              <a:t>Merchants and artisans became more powerful and wealthy</a:t>
            </a:r>
          </a:p>
          <a:p>
            <a:r>
              <a:rPr lang="en-US"/>
              <a:t>The economy shifted from dependence on land to dependence on money and trade.</a:t>
            </a:r>
          </a:p>
          <a:p>
            <a:r>
              <a:rPr lang="en-US"/>
              <a:t>Rise of towns-less dependence on feudal lords and more on merchants and traders.</a:t>
            </a:r>
          </a:p>
        </p:txBody>
      </p:sp>
    </p:spTree>
    <p:extLst>
      <p:ext uri="{BB962C8B-B14F-4D97-AF65-F5344CB8AC3E}">
        <p14:creationId xmlns:p14="http://schemas.microsoft.com/office/powerpoint/2010/main" val="3215796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4051905275"/>
              </p:ext>
            </p:extLst>
          </p:nvPr>
        </p:nvSpPr>
        <p:spPr/>
        <p:txBody>
          <a:bodyPr/>
          <a:lstStyle/>
          <a:p>
            <a:r>
              <a:rPr lang="en-US"/>
              <a:t>Rise of monarchies</a:t>
            </a:r>
          </a:p>
        </p:txBody>
      </p:sp>
      <p:sp>
        <p:nvSpPr>
          <p:cNvPr id="3" name="Content Placeholder 2"/>
          <p:cNvSpPr>
            <a:spLocks noGrp="1"/>
          </p:cNvSpPr>
          <p:nvPr>
            <p:ph idx="1"/>
            <p:extLst>
              <p:ext uri="{D42A27DB-BD31-4B8C-83A1-F6EECF244321}">
                <p14:modId xmlns:p14="http://schemas.microsoft.com/office/powerpoint/2010/main" val="1378085802"/>
              </p:ext>
            </p:extLst>
          </p:nvPr>
        </p:nvSpPr>
        <p:spPr/>
        <p:txBody>
          <a:bodyPr vert="horz" lIns="91440" tIns="45720" rIns="91440" bIns="45720" rtlCol="0" anchor="t">
            <a:normAutofit/>
          </a:bodyPr>
          <a:lstStyle/>
          <a:p>
            <a:r>
              <a:rPr lang="en-US" sz="2400"/>
              <a:t>By the 1400's, monarchial power was expanding, leading to centralized government, legal systems, national identities, and most importantly, TAXES.</a:t>
            </a:r>
          </a:p>
          <a:p>
            <a:r>
              <a:rPr lang="en-US" sz="2400"/>
              <a:t>The monarch became the sovereign, giving them absolute power to make laws.</a:t>
            </a:r>
          </a:p>
        </p:txBody>
      </p:sp>
    </p:spTree>
    <p:extLst>
      <p:ext uri="{BB962C8B-B14F-4D97-AF65-F5344CB8AC3E}">
        <p14:creationId xmlns:p14="http://schemas.microsoft.com/office/powerpoint/2010/main" val="2464285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60076688"/>
              </p:ext>
            </p:extLst>
          </p:nvPr>
        </p:nvSpPr>
        <p:spPr/>
        <p:txBody>
          <a:bodyPr/>
          <a:lstStyle/>
          <a:p>
            <a:r>
              <a:rPr lang="en-US"/>
              <a:t>Power, Authority, and Legitimacy</a:t>
            </a:r>
          </a:p>
        </p:txBody>
      </p:sp>
      <p:sp>
        <p:nvSpPr>
          <p:cNvPr id="3" name="Content Placeholder 2"/>
          <p:cNvSpPr>
            <a:spLocks noGrp="1"/>
          </p:cNvSpPr>
          <p:nvPr>
            <p:ph idx="1"/>
            <p:extLst>
              <p:ext uri="{D42A27DB-BD31-4B8C-83A1-F6EECF244321}">
                <p14:modId xmlns:p14="http://schemas.microsoft.com/office/powerpoint/2010/main" val="661394811"/>
              </p:ext>
            </p:extLst>
          </p:nvPr>
        </p:nvSpPr>
        <p:spPr/>
        <p:txBody>
          <a:bodyPr vert="horz" lIns="91440" tIns="45720" rIns="91440" bIns="45720" rtlCol="0" anchor="t">
            <a:normAutofit/>
          </a:bodyPr>
          <a:lstStyle/>
          <a:p>
            <a:r>
              <a:rPr lang="en-US"/>
              <a:t>Being sovereign is not enough; one must have consent and is accepted by the people.  This is legitimacy.</a:t>
            </a:r>
          </a:p>
          <a:p>
            <a:r>
              <a:rPr lang="en-US"/>
              <a:t>Forms of Legitimacy:</a:t>
            </a:r>
          </a:p>
          <a:p>
            <a:r>
              <a:rPr lang="en-US"/>
              <a:t>Divine Right of Kings</a:t>
            </a:r>
          </a:p>
          <a:p>
            <a:r>
              <a:rPr lang="en-US"/>
              <a:t>Power of Personality</a:t>
            </a:r>
          </a:p>
          <a:p>
            <a:r>
              <a:rPr lang="en-US"/>
              <a:t>Government bound to the rule of law</a:t>
            </a:r>
          </a:p>
        </p:txBody>
      </p:sp>
    </p:spTree>
    <p:extLst>
      <p:ext uri="{BB962C8B-B14F-4D97-AF65-F5344CB8AC3E}">
        <p14:creationId xmlns:p14="http://schemas.microsoft.com/office/powerpoint/2010/main" val="45793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641298176"/>
              </p:ext>
            </p:extLst>
          </p:nvPr>
        </p:nvSpPr>
        <p:spPr/>
        <p:txBody>
          <a:bodyPr/>
          <a:lstStyle/>
          <a:p>
            <a:r>
              <a:rPr lang="en-US"/>
              <a:t>Principles of Government</a:t>
            </a:r>
          </a:p>
        </p:txBody>
      </p:sp>
      <p:sp>
        <p:nvSpPr>
          <p:cNvPr id="3" name="Content Placeholder 2"/>
          <p:cNvSpPr>
            <a:spLocks noGrp="1"/>
          </p:cNvSpPr>
          <p:nvPr>
            <p:ph idx="1"/>
            <p:extLst>
              <p:ext uri="{D42A27DB-BD31-4B8C-83A1-F6EECF244321}">
                <p14:modId xmlns:p14="http://schemas.microsoft.com/office/powerpoint/2010/main" val="461983833"/>
              </p:ext>
            </p:extLst>
          </p:nvPr>
        </p:nvSpPr>
        <p:spPr/>
        <p:txBody>
          <a:bodyPr vert="horz" lIns="91440" tIns="45720" rIns="91440" bIns="45720" rtlCol="0" anchor="t">
            <a:normAutofit/>
          </a:bodyPr>
          <a:lstStyle/>
          <a:p>
            <a:r>
              <a:rPr lang="en-US"/>
              <a:t>Government:  Institution that enforces public policies.  It is made up of people who exercise this power and have control and authority over people</a:t>
            </a:r>
          </a:p>
          <a:p>
            <a:r>
              <a:rPr lang="en-US"/>
              <a:t>Examples: Federal government, state government</a:t>
            </a:r>
          </a:p>
          <a:p>
            <a:r>
              <a:rPr lang="en-US"/>
              <a:t>Public policy:  What the government decides to do in regard to taxation, defense, education, crime, healthcare, etc.</a:t>
            </a:r>
          </a:p>
          <a:p>
            <a:r>
              <a:rPr lang="en-US"/>
              <a:t>Example:  The federal government decides that instead of having a progressive tax system (where the wealthy pay more and the poor pay less) that a flat tax of 15 percent will be instituted across all income levels.  This is a matter of public policy</a:t>
            </a:r>
          </a:p>
        </p:txBody>
      </p:sp>
    </p:spTree>
    <p:extLst>
      <p:ext uri="{BB962C8B-B14F-4D97-AF65-F5344CB8AC3E}">
        <p14:creationId xmlns:p14="http://schemas.microsoft.com/office/powerpoint/2010/main" val="1287793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059562819"/>
              </p:ext>
            </p:extLst>
          </p:nvPr>
        </p:nvSpPr>
        <p:spPr/>
        <p:txBody>
          <a:bodyPr/>
          <a:lstStyle/>
          <a:p>
            <a:r>
              <a:rPr lang="en-US"/>
              <a:t>1.4-Basics of Democracy</a:t>
            </a:r>
          </a:p>
        </p:txBody>
      </p:sp>
      <p:sp>
        <p:nvSpPr>
          <p:cNvPr id="3" name="Content Placeholder 2"/>
          <p:cNvSpPr>
            <a:spLocks noGrp="1"/>
          </p:cNvSpPr>
          <p:nvPr>
            <p:ph idx="1"/>
            <p:extLst>
              <p:ext uri="{D42A27DB-BD31-4B8C-83A1-F6EECF244321}">
                <p14:modId xmlns:p14="http://schemas.microsoft.com/office/powerpoint/2010/main" val="2062838285"/>
              </p:ext>
            </p:extLst>
          </p:nvPr>
        </p:nvSpPr>
        <p:spPr/>
        <p:txBody>
          <a:bodyPr vert="horz" lIns="91440" tIns="45720" rIns="91440" bIns="45720" rtlCol="0" anchor="t">
            <a:normAutofit/>
          </a:bodyPr>
          <a:lstStyle/>
          <a:p>
            <a:r>
              <a:rPr lang="en-US"/>
              <a:t>Recognition of fundamental worth and dignity of the individual</a:t>
            </a:r>
          </a:p>
          <a:p>
            <a:r>
              <a:rPr lang="en-US"/>
              <a:t>Respect an equality for all persons</a:t>
            </a:r>
          </a:p>
          <a:p>
            <a:r>
              <a:rPr lang="en-US"/>
              <a:t>Faith in majority rule and insistence on minority rights</a:t>
            </a:r>
          </a:p>
          <a:p>
            <a:r>
              <a:rPr lang="en-US"/>
              <a:t>Acceptance of compromise</a:t>
            </a:r>
          </a:p>
          <a:p>
            <a:r>
              <a:rPr lang="en-US"/>
              <a:t>Insistence upon the widest possible degree of freedom</a:t>
            </a:r>
          </a:p>
        </p:txBody>
      </p:sp>
    </p:spTree>
    <p:extLst>
      <p:ext uri="{BB962C8B-B14F-4D97-AF65-F5344CB8AC3E}">
        <p14:creationId xmlns:p14="http://schemas.microsoft.com/office/powerpoint/2010/main" val="1533752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317987109"/>
              </p:ext>
            </p:extLst>
          </p:nvPr>
        </p:nvSpPr>
        <p:spPr/>
        <p:txBody>
          <a:bodyPr/>
          <a:lstStyle/>
          <a:p>
            <a:r>
              <a:rPr lang="en-US"/>
              <a:t>Responsibilities, Duties, and Obligations of a Citizen</a:t>
            </a:r>
          </a:p>
        </p:txBody>
      </p:sp>
      <p:sp>
        <p:nvSpPr>
          <p:cNvPr id="3" name="Content Placeholder 2"/>
          <p:cNvSpPr>
            <a:spLocks noGrp="1"/>
          </p:cNvSpPr>
          <p:nvPr>
            <p:ph idx="1"/>
            <p:extLst>
              <p:ext uri="{D42A27DB-BD31-4B8C-83A1-F6EECF244321}">
                <p14:modId xmlns:p14="http://schemas.microsoft.com/office/powerpoint/2010/main" val="3708197846"/>
              </p:ext>
            </p:extLst>
          </p:nvPr>
        </p:nvSpPr>
        <p:spPr/>
        <p:txBody>
          <a:bodyPr vert="horz" lIns="91440" tIns="45720" rIns="91440" bIns="45720" rtlCol="0" anchor="t">
            <a:normAutofit/>
          </a:bodyPr>
          <a:lstStyle/>
          <a:p>
            <a:r>
              <a:rPr lang="en-US" sz="2800"/>
              <a:t>Citizen: A person who has rights and responsibilities within a state-paying taxes, staying informed, voting, respecting right, serving as a juror, etc.</a:t>
            </a:r>
          </a:p>
          <a:p>
            <a:r>
              <a:rPr lang="en-US" sz="2800"/>
              <a:t>This is essential to the continuance of democracy</a:t>
            </a:r>
          </a:p>
        </p:txBody>
      </p:sp>
    </p:spTree>
    <p:extLst>
      <p:ext uri="{BB962C8B-B14F-4D97-AF65-F5344CB8AC3E}">
        <p14:creationId xmlns:p14="http://schemas.microsoft.com/office/powerpoint/2010/main" val="2247396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759305140"/>
              </p:ext>
            </p:extLst>
          </p:nvPr>
        </p:nvSpPr>
        <p:spPr/>
        <p:txBody>
          <a:bodyPr/>
          <a:lstStyle/>
          <a:p>
            <a:r>
              <a:rPr lang="en-US"/>
              <a:t>Free Enterprise- Capitalism</a:t>
            </a:r>
          </a:p>
        </p:txBody>
      </p:sp>
      <p:sp>
        <p:nvSpPr>
          <p:cNvPr id="3" name="Content Placeholder 2"/>
          <p:cNvSpPr>
            <a:spLocks noGrp="1"/>
          </p:cNvSpPr>
          <p:nvPr>
            <p:ph idx="1"/>
            <p:extLst>
              <p:ext uri="{D42A27DB-BD31-4B8C-83A1-F6EECF244321}">
                <p14:modId xmlns:p14="http://schemas.microsoft.com/office/powerpoint/2010/main" val="4144064408"/>
              </p:ext>
            </p:extLst>
          </p:nvPr>
        </p:nvSpPr>
        <p:spPr/>
        <p:txBody>
          <a:bodyPr vert="horz" lIns="91440" tIns="45720" rIns="91440" bIns="45720" rtlCol="0" anchor="t">
            <a:normAutofit/>
          </a:bodyPr>
          <a:lstStyle/>
          <a:p>
            <a:r>
              <a:rPr lang="en-US"/>
              <a:t>The economic model is essential to individual freedom</a:t>
            </a:r>
          </a:p>
          <a:p>
            <a:r>
              <a:rPr lang="en-US"/>
              <a:t>The private individual makes decisions in the economy, not the government. Ex-production, supply, etc.</a:t>
            </a:r>
          </a:p>
          <a:p>
            <a:r>
              <a:rPr lang="en-US"/>
              <a:t>Four pillars of free enterprise:</a:t>
            </a:r>
          </a:p>
          <a:p>
            <a:r>
              <a:rPr lang="en-US"/>
              <a:t>Private ownership</a:t>
            </a:r>
          </a:p>
          <a:p>
            <a:r>
              <a:rPr lang="en-US"/>
              <a:t>Individual initiative</a:t>
            </a:r>
          </a:p>
          <a:p>
            <a:r>
              <a:rPr lang="en-US"/>
              <a:t>Profit</a:t>
            </a:r>
          </a:p>
          <a:p>
            <a:r>
              <a:rPr lang="en-US"/>
              <a:t>Competition</a:t>
            </a:r>
          </a:p>
        </p:txBody>
      </p:sp>
    </p:spTree>
    <p:extLst>
      <p:ext uri="{BB962C8B-B14F-4D97-AF65-F5344CB8AC3E}">
        <p14:creationId xmlns:p14="http://schemas.microsoft.com/office/powerpoint/2010/main" val="1454468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510103314"/>
              </p:ext>
            </p:extLst>
          </p:nvPr>
        </p:nvSpPr>
        <p:spPr/>
        <p:txBody>
          <a:bodyPr/>
          <a:lstStyle/>
          <a:p>
            <a:r>
              <a:rPr lang="en-US"/>
              <a:t>Basic Powers of Government</a:t>
            </a:r>
          </a:p>
        </p:txBody>
      </p:sp>
      <p:sp>
        <p:nvSpPr>
          <p:cNvPr id="3" name="Content Placeholder 2"/>
          <p:cNvSpPr>
            <a:spLocks noGrp="1"/>
          </p:cNvSpPr>
          <p:nvPr>
            <p:ph idx="1"/>
            <p:extLst>
              <p:ext uri="{D42A27DB-BD31-4B8C-83A1-F6EECF244321}">
                <p14:modId xmlns:p14="http://schemas.microsoft.com/office/powerpoint/2010/main" val="2150406581"/>
              </p:ext>
            </p:extLst>
          </p:nvPr>
        </p:nvSpPr>
        <p:spPr/>
        <p:txBody>
          <a:bodyPr vert="horz" lIns="91440" tIns="45720" rIns="91440" bIns="45720" rtlCol="0" anchor="t">
            <a:normAutofit/>
          </a:bodyPr>
          <a:lstStyle/>
          <a:p>
            <a:r>
              <a:rPr lang="en-US"/>
              <a:t>Legislative (House of Representatives, Senate) make laws, frame public policy</a:t>
            </a:r>
          </a:p>
          <a:p>
            <a:r>
              <a:rPr lang="en-US"/>
              <a:t>Executive (President of the United States) Enforce law</a:t>
            </a:r>
          </a:p>
          <a:p>
            <a:r>
              <a:rPr lang="en-US"/>
              <a:t>Judicial (Supreme Court) Interpret law, settle disputes.</a:t>
            </a:r>
          </a:p>
          <a:p>
            <a:endParaRPr lang="en-US"/>
          </a:p>
          <a:p>
            <a:r>
              <a:rPr lang="en-US"/>
              <a:t>Dictatorship:  One person acting as all three of these functions</a:t>
            </a:r>
          </a:p>
          <a:p>
            <a:r>
              <a:rPr lang="en-US"/>
              <a:t>Democracy: exercise of power rests with a majority of people.</a:t>
            </a:r>
          </a:p>
        </p:txBody>
      </p:sp>
    </p:spTree>
    <p:extLst>
      <p:ext uri="{BB962C8B-B14F-4D97-AF65-F5344CB8AC3E}">
        <p14:creationId xmlns:p14="http://schemas.microsoft.com/office/powerpoint/2010/main" val="3509681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430373241"/>
              </p:ext>
            </p:extLst>
          </p:nvPr>
        </p:nvSpPr>
        <p:spPr/>
        <p:txBody>
          <a:bodyPr/>
          <a:lstStyle/>
          <a:p>
            <a:r>
              <a:rPr lang="en-US"/>
              <a:t>Government as a human invention</a:t>
            </a:r>
          </a:p>
        </p:txBody>
      </p:sp>
      <p:sp>
        <p:nvSpPr>
          <p:cNvPr id="3" name="Content Placeholder 2"/>
          <p:cNvSpPr>
            <a:spLocks noGrp="1"/>
          </p:cNvSpPr>
          <p:nvPr>
            <p:ph idx="1"/>
            <p:extLst>
              <p:ext uri="{D42A27DB-BD31-4B8C-83A1-F6EECF244321}">
                <p14:modId xmlns:p14="http://schemas.microsoft.com/office/powerpoint/2010/main" val="441675745"/>
              </p:ext>
            </p:extLst>
          </p:nvPr>
        </p:nvSpPr>
        <p:spPr/>
        <p:txBody>
          <a:bodyPr vert="horz" lIns="91440" tIns="45720" rIns="91440" bIns="45720" rtlCol="0" anchor="t">
            <a:normAutofit fontScale="85000" lnSpcReduction="20000"/>
          </a:bodyPr>
          <a:lstStyle/>
          <a:p>
            <a:r>
              <a:rPr lang="en-US"/>
              <a:t>Aristotle:  Greek philosopher stated that man is a 'political animal'.</a:t>
            </a:r>
          </a:p>
          <a:p>
            <a:r>
              <a:rPr lang="en-US"/>
              <a:t>Definition of politics according to Merriam Webster: (DO NOT WRITE ALL DOWN!  It is the struggle for power!)</a:t>
            </a:r>
          </a:p>
          <a:p>
            <a:pPr>
              <a:buChar char="•"/>
            </a:pPr>
            <a:r>
              <a:rPr lang="en-US" b="1">
                <a:solidFill>
                  <a:srgbClr val="3B3E41"/>
                </a:solidFill>
              </a:rPr>
              <a:t>1a</a:t>
            </a:r>
            <a:r>
              <a:rPr lang="en-US">
                <a:solidFill>
                  <a:srgbClr val="3B3E41"/>
                </a:solidFill>
              </a:rPr>
              <a:t> </a:t>
            </a:r>
            <a:r>
              <a:rPr lang="en-US" b="1">
                <a:solidFill>
                  <a:srgbClr val="3B3E41"/>
                </a:solidFill>
              </a:rPr>
              <a:t>:</a:t>
            </a:r>
            <a:r>
              <a:rPr lang="en-US">
                <a:solidFill>
                  <a:srgbClr val="3B3E41"/>
                </a:solidFill>
              </a:rPr>
              <a:t>  the art or science of government </a:t>
            </a:r>
            <a:r>
              <a:rPr lang="en-US" b="1">
                <a:solidFill>
                  <a:srgbClr val="3B3E41"/>
                </a:solidFill>
              </a:rPr>
              <a:t>b</a:t>
            </a:r>
            <a:r>
              <a:rPr lang="en-US">
                <a:solidFill>
                  <a:srgbClr val="3B3E41"/>
                </a:solidFill>
              </a:rPr>
              <a:t> </a:t>
            </a:r>
            <a:r>
              <a:rPr lang="en-US" b="1">
                <a:solidFill>
                  <a:srgbClr val="3B3E41"/>
                </a:solidFill>
              </a:rPr>
              <a:t>:</a:t>
            </a:r>
            <a:r>
              <a:rPr lang="en-US">
                <a:solidFill>
                  <a:srgbClr val="3B3E41"/>
                </a:solidFill>
              </a:rPr>
              <a:t>  the art or science concerned with guiding or influencing governmental </a:t>
            </a:r>
            <a:r>
              <a:rPr lang="en-US">
                <a:solidFill>
                  <a:srgbClr val="AE0015"/>
                </a:solidFill>
                <a:hlinkClick r:id="rId3"/>
              </a:rPr>
              <a:t>policy</a:t>
            </a:r>
            <a:r>
              <a:rPr lang="en-US" b="1">
                <a:solidFill>
                  <a:srgbClr val="3B3E41"/>
                </a:solidFill>
              </a:rPr>
              <a:t> c</a:t>
            </a:r>
            <a:r>
              <a:rPr lang="en-US">
                <a:solidFill>
                  <a:srgbClr val="3B3E41"/>
                </a:solidFill>
              </a:rPr>
              <a:t> </a:t>
            </a:r>
            <a:r>
              <a:rPr lang="en-US" b="1">
                <a:solidFill>
                  <a:srgbClr val="3B3E41"/>
                </a:solidFill>
              </a:rPr>
              <a:t>:</a:t>
            </a:r>
            <a:r>
              <a:rPr lang="en-US">
                <a:solidFill>
                  <a:srgbClr val="3B3E41"/>
                </a:solidFill>
              </a:rPr>
              <a:t>  the art or science concerned with winning and holding control over a government</a:t>
            </a:r>
            <a:endParaRPr>
              <a:solidFill>
                <a:schemeClr val="tx1"/>
              </a:solidFill>
            </a:endParaRPr>
          </a:p>
          <a:p>
            <a:pPr>
              <a:buChar char="•"/>
            </a:pPr>
            <a:r>
              <a:rPr lang="en-US" b="1">
                <a:solidFill>
                  <a:srgbClr val="3B3E41"/>
                </a:solidFill>
              </a:rPr>
              <a:t>2:</a:t>
            </a:r>
            <a:r>
              <a:rPr lang="en-US">
                <a:solidFill>
                  <a:srgbClr val="3B3E41"/>
                </a:solidFill>
              </a:rPr>
              <a:t>  </a:t>
            </a:r>
            <a:r>
              <a:rPr lang="en-US">
                <a:solidFill>
                  <a:srgbClr val="AE0015"/>
                </a:solidFill>
                <a:hlinkClick r:id="rId4"/>
              </a:rPr>
              <a:t>political</a:t>
            </a:r>
            <a:r>
              <a:rPr lang="en-US">
                <a:solidFill>
                  <a:srgbClr val="3B3E41"/>
                </a:solidFill>
              </a:rPr>
              <a:t> actions, practices, or </a:t>
            </a:r>
            <a:r>
              <a:rPr lang="en-US">
                <a:solidFill>
                  <a:srgbClr val="AE0015"/>
                </a:solidFill>
                <a:hlinkClick r:id="rId5"/>
              </a:rPr>
              <a:t>policies</a:t>
            </a:r>
            <a:endParaRPr>
              <a:solidFill>
                <a:schemeClr val="tx1"/>
              </a:solidFill>
            </a:endParaRPr>
          </a:p>
          <a:p>
            <a:pPr>
              <a:buChar char="•"/>
            </a:pPr>
            <a:r>
              <a:rPr lang="en-US" b="1">
                <a:solidFill>
                  <a:srgbClr val="3B3E41"/>
                </a:solidFill>
              </a:rPr>
              <a:t>3a</a:t>
            </a:r>
            <a:r>
              <a:rPr lang="en-US">
                <a:solidFill>
                  <a:srgbClr val="3B3E41"/>
                </a:solidFill>
              </a:rPr>
              <a:t> </a:t>
            </a:r>
            <a:r>
              <a:rPr lang="en-US" b="1">
                <a:solidFill>
                  <a:srgbClr val="3B3E41"/>
                </a:solidFill>
              </a:rPr>
              <a:t>:</a:t>
            </a:r>
            <a:r>
              <a:rPr lang="en-US">
                <a:solidFill>
                  <a:srgbClr val="3B3E41"/>
                </a:solidFill>
              </a:rPr>
              <a:t>  political affairs or business; </a:t>
            </a:r>
            <a:r>
              <a:rPr lang="en-US" i="1">
                <a:solidFill>
                  <a:srgbClr val="3B3E41"/>
                </a:solidFill>
              </a:rPr>
              <a:t>especially</a:t>
            </a:r>
            <a:r>
              <a:rPr lang="en-US">
                <a:solidFill>
                  <a:srgbClr val="3B3E41"/>
                </a:solidFill>
              </a:rPr>
              <a:t> </a:t>
            </a:r>
            <a:r>
              <a:rPr lang="en-US" b="1">
                <a:solidFill>
                  <a:srgbClr val="3B3E41"/>
                </a:solidFill>
              </a:rPr>
              <a:t>:</a:t>
            </a:r>
            <a:r>
              <a:rPr lang="en-US">
                <a:solidFill>
                  <a:srgbClr val="3B3E41"/>
                </a:solidFill>
              </a:rPr>
              <a:t>  competition between competing interest groups or individuals for power and leadership (as in a government)</a:t>
            </a:r>
            <a:r>
              <a:rPr lang="en-US" b="1">
                <a:solidFill>
                  <a:srgbClr val="3B3E41"/>
                </a:solidFill>
              </a:rPr>
              <a:t>b</a:t>
            </a:r>
            <a:r>
              <a:rPr lang="en-US">
                <a:solidFill>
                  <a:srgbClr val="3B3E41"/>
                </a:solidFill>
              </a:rPr>
              <a:t> </a:t>
            </a:r>
            <a:r>
              <a:rPr lang="en-US" b="1">
                <a:solidFill>
                  <a:srgbClr val="3B3E41"/>
                </a:solidFill>
              </a:rPr>
              <a:t>:</a:t>
            </a:r>
            <a:r>
              <a:rPr lang="en-US">
                <a:solidFill>
                  <a:srgbClr val="3B3E41"/>
                </a:solidFill>
              </a:rPr>
              <a:t>  political life especially as a principal activity or profession </a:t>
            </a:r>
            <a:r>
              <a:rPr lang="en-US" b="1">
                <a:solidFill>
                  <a:srgbClr val="3B3E41"/>
                </a:solidFill>
              </a:rPr>
              <a:t>c</a:t>
            </a:r>
            <a:r>
              <a:rPr lang="en-US">
                <a:solidFill>
                  <a:srgbClr val="3B3E41"/>
                </a:solidFill>
              </a:rPr>
              <a:t> </a:t>
            </a:r>
            <a:r>
              <a:rPr lang="en-US" b="1">
                <a:solidFill>
                  <a:srgbClr val="3B3E41"/>
                </a:solidFill>
              </a:rPr>
              <a:t>:</a:t>
            </a:r>
            <a:r>
              <a:rPr lang="en-US">
                <a:solidFill>
                  <a:srgbClr val="3B3E41"/>
                </a:solidFill>
              </a:rPr>
              <a:t>  political activities characterized by artful and often dishonest practices</a:t>
            </a:r>
            <a:endParaRPr>
              <a:solidFill>
                <a:schemeClr val="tx1"/>
              </a:solidFill>
            </a:endParaRPr>
          </a:p>
          <a:p>
            <a:pPr>
              <a:buChar char="•"/>
            </a:pPr>
            <a:r>
              <a:rPr lang="en-US" b="1">
                <a:solidFill>
                  <a:srgbClr val="3B3E41"/>
                </a:solidFill>
              </a:rPr>
              <a:t>4:</a:t>
            </a:r>
            <a:r>
              <a:rPr lang="en-US">
                <a:solidFill>
                  <a:srgbClr val="3B3E41"/>
                </a:solidFill>
              </a:rPr>
              <a:t>  the political opinions or sympathies of a person</a:t>
            </a:r>
            <a:endParaRPr>
              <a:solidFill>
                <a:schemeClr val="tx1"/>
              </a:solidFill>
            </a:endParaRPr>
          </a:p>
          <a:p>
            <a:pPr>
              <a:buChar char="•"/>
            </a:pPr>
            <a:r>
              <a:rPr lang="en-US" b="1">
                <a:solidFill>
                  <a:srgbClr val="3B3E41"/>
                </a:solidFill>
              </a:rPr>
              <a:t>5a</a:t>
            </a:r>
            <a:r>
              <a:rPr lang="en-US">
                <a:solidFill>
                  <a:srgbClr val="3B3E41"/>
                </a:solidFill>
              </a:rPr>
              <a:t> </a:t>
            </a:r>
            <a:r>
              <a:rPr lang="en-US" b="1">
                <a:solidFill>
                  <a:srgbClr val="3B3E41"/>
                </a:solidFill>
              </a:rPr>
              <a:t>:</a:t>
            </a:r>
            <a:r>
              <a:rPr lang="en-US">
                <a:solidFill>
                  <a:srgbClr val="3B3E41"/>
                </a:solidFill>
              </a:rPr>
              <a:t>  the total complex of relations between people living in society </a:t>
            </a:r>
            <a:r>
              <a:rPr lang="en-US" b="1">
                <a:solidFill>
                  <a:srgbClr val="3B3E41"/>
                </a:solidFill>
              </a:rPr>
              <a:t>b</a:t>
            </a:r>
            <a:r>
              <a:rPr lang="en-US">
                <a:solidFill>
                  <a:srgbClr val="3B3E41"/>
                </a:solidFill>
              </a:rPr>
              <a:t> </a:t>
            </a:r>
            <a:r>
              <a:rPr lang="en-US" b="1">
                <a:solidFill>
                  <a:srgbClr val="3B3E41"/>
                </a:solidFill>
              </a:rPr>
              <a:t>:</a:t>
            </a:r>
            <a:r>
              <a:rPr lang="en-US">
                <a:solidFill>
                  <a:srgbClr val="3B3E41"/>
                </a:solidFill>
              </a:rPr>
              <a:t>  relations or conduct in a particular area of experience especially as seen or dealt with from a political point of view office </a:t>
            </a:r>
            <a:r>
              <a:rPr lang="en-US" i="1">
                <a:solidFill>
                  <a:srgbClr val="3B3E41"/>
                </a:solidFill>
              </a:rPr>
              <a:t>politics</a:t>
            </a:r>
            <a:r>
              <a:rPr lang="en-US">
                <a:solidFill>
                  <a:srgbClr val="3B3E41"/>
                </a:solidFill>
              </a:rPr>
              <a:t> ethnic </a:t>
            </a:r>
            <a:r>
              <a:rPr lang="en-US" i="1">
                <a:solidFill>
                  <a:srgbClr val="3B3E41"/>
                </a:solidFill>
              </a:rPr>
              <a:t>politics</a:t>
            </a:r>
            <a:endParaRPr>
              <a:solidFill>
                <a:schemeClr val="tx1"/>
              </a:solidFill>
            </a:endParaRPr>
          </a:p>
          <a:p>
            <a:endParaRPr lang="en-US"/>
          </a:p>
        </p:txBody>
      </p:sp>
    </p:spTree>
    <p:extLst>
      <p:ext uri="{BB962C8B-B14F-4D97-AF65-F5344CB8AC3E}">
        <p14:creationId xmlns:p14="http://schemas.microsoft.com/office/powerpoint/2010/main" val="1244990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948411852"/>
              </p:ext>
            </p:extLst>
          </p:nvPr>
        </p:nvSpPr>
        <p:spPr/>
        <p:txBody>
          <a:bodyPr/>
          <a:lstStyle/>
          <a:p>
            <a:r>
              <a:rPr lang="en-US"/>
              <a:t>THE STATE</a:t>
            </a:r>
          </a:p>
        </p:txBody>
      </p:sp>
      <p:sp>
        <p:nvSpPr>
          <p:cNvPr id="3" name="Content Placeholder 2"/>
          <p:cNvSpPr>
            <a:spLocks noGrp="1"/>
          </p:cNvSpPr>
          <p:nvPr>
            <p:ph idx="1"/>
            <p:extLst>
              <p:ext uri="{D42A27DB-BD31-4B8C-83A1-F6EECF244321}">
                <p14:modId xmlns:p14="http://schemas.microsoft.com/office/powerpoint/2010/main" val="547454837"/>
              </p:ext>
            </p:extLst>
          </p:nvPr>
        </p:nvSpPr>
        <p:spPr/>
        <p:txBody>
          <a:bodyPr vert="horz" lIns="91440" tIns="45720" rIns="91440" bIns="45720" rtlCol="0" anchor="t">
            <a:normAutofit/>
          </a:bodyPr>
          <a:lstStyle/>
          <a:p>
            <a:r>
              <a:rPr lang="en-US" sz="2800"/>
              <a:t>A state is a body of people living in a defined territory, organized politically, and with the power to make and enforce law without the consent of a higher authority</a:t>
            </a:r>
          </a:p>
          <a:p>
            <a:r>
              <a:rPr lang="en-US" sz="2800"/>
              <a:t>A state is not a nation  (ethnicity) or country (geographic term).  A state is a legal entity.</a:t>
            </a:r>
          </a:p>
        </p:txBody>
      </p:sp>
    </p:spTree>
    <p:extLst>
      <p:ext uri="{BB962C8B-B14F-4D97-AF65-F5344CB8AC3E}">
        <p14:creationId xmlns:p14="http://schemas.microsoft.com/office/powerpoint/2010/main" val="4063297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531438427"/>
              </p:ext>
            </p:extLst>
          </p:nvPr>
        </p:nvSpPr>
        <p:spPr/>
        <p:txBody>
          <a:bodyPr/>
          <a:lstStyle/>
          <a:p>
            <a:r>
              <a:rPr lang="en-US"/>
              <a:t>What Makes a State?</a:t>
            </a:r>
          </a:p>
        </p:txBody>
      </p:sp>
      <p:sp>
        <p:nvSpPr>
          <p:cNvPr id="3" name="Content Placeholder 2"/>
          <p:cNvSpPr>
            <a:spLocks noGrp="1"/>
          </p:cNvSpPr>
          <p:nvPr>
            <p:ph idx="1"/>
            <p:extLst>
              <p:ext uri="{D42A27DB-BD31-4B8C-83A1-F6EECF244321}">
                <p14:modId xmlns:p14="http://schemas.microsoft.com/office/powerpoint/2010/main" val="1674929684"/>
              </p:ext>
            </p:extLst>
          </p:nvPr>
        </p:nvSpPr>
        <p:spPr/>
        <p:txBody>
          <a:bodyPr vert="horz" lIns="91440" tIns="45720" rIns="91440" bIns="45720" rtlCol="0" anchor="t">
            <a:normAutofit/>
          </a:bodyPr>
          <a:lstStyle/>
          <a:p>
            <a:r>
              <a:rPr lang="en-US"/>
              <a:t>Population:  No minimum requirement, and the population may or may not be homogeneous (Do these people share a common language, customs, and ethnic background?)</a:t>
            </a:r>
          </a:p>
          <a:p>
            <a:r>
              <a:rPr lang="en-US"/>
              <a:t>Territory: Land with known and recognized boundaries.</a:t>
            </a:r>
          </a:p>
          <a:p>
            <a:r>
              <a:rPr lang="en-US"/>
              <a:t>Sovereignty: This is supreme power. The state does not answer to any higher authority.  This gives the power to make domestic and foreign policy.</a:t>
            </a:r>
          </a:p>
          <a:p>
            <a:r>
              <a:rPr lang="en-US"/>
              <a:t>Government:  A state must be politically organized, thus have a government.</a:t>
            </a:r>
          </a:p>
          <a:p>
            <a:endParaRPr lang="en-US"/>
          </a:p>
          <a:p>
            <a:r>
              <a:rPr lang="en-US"/>
              <a:t>Think about Thomas Hobbes and his consideration of a world without government.  Would it be a violent and dangerous place?</a:t>
            </a:r>
          </a:p>
        </p:txBody>
      </p:sp>
    </p:spTree>
    <p:extLst>
      <p:ext uri="{BB962C8B-B14F-4D97-AF65-F5344CB8AC3E}">
        <p14:creationId xmlns:p14="http://schemas.microsoft.com/office/powerpoint/2010/main" val="1863327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4220446679"/>
              </p:ext>
            </p:extLst>
          </p:nvPr>
        </p:nvSpPr>
        <p:spPr/>
        <p:txBody>
          <a:bodyPr/>
          <a:lstStyle/>
          <a:p>
            <a:r>
              <a:rPr lang="en-US"/>
              <a:t>How did the State come into being?</a:t>
            </a:r>
          </a:p>
        </p:txBody>
      </p:sp>
      <p:sp>
        <p:nvSpPr>
          <p:cNvPr id="3" name="Content Placeholder 2"/>
          <p:cNvSpPr>
            <a:spLocks noGrp="1"/>
          </p:cNvSpPr>
          <p:nvPr>
            <p:ph idx="1"/>
            <p:extLst>
              <p:ext uri="{D42A27DB-BD31-4B8C-83A1-F6EECF244321}">
                <p14:modId xmlns:p14="http://schemas.microsoft.com/office/powerpoint/2010/main" val="1030193309"/>
              </p:ext>
            </p:extLst>
          </p:nvPr>
        </p:nvSpPr>
        <p:spPr/>
        <p:txBody>
          <a:bodyPr vert="horz" lIns="91440" tIns="45720" rIns="91440" bIns="45720" rtlCol="0" anchor="t">
            <a:noAutofit/>
          </a:bodyPr>
          <a:lstStyle/>
          <a:p>
            <a:r>
              <a:rPr lang="en-US"/>
              <a:t>Force Theory: One person or a small group claimed an area and forced all to submit to their rule.</a:t>
            </a:r>
          </a:p>
          <a:p>
            <a:r>
              <a:rPr lang="en-US"/>
              <a:t>Evolutionary Theory: The state developed from the early family, then the extended family, then the tribe.</a:t>
            </a:r>
          </a:p>
          <a:p>
            <a:r>
              <a:rPr lang="en-US"/>
              <a:t>Divine Right of Kings Theory:  Accepted in the Western world from the 15th-18th centuries.  God gave those of royal birth the divine right to rule, and people were bound to obey the ruler as they would God.</a:t>
            </a:r>
          </a:p>
          <a:p>
            <a:r>
              <a:rPr lang="en-US"/>
              <a:t>Social Contract Theory: Locke, Hobbes, Rousseau, and Harrington. People were naturally free, yet needed protection.  Thus, people agreed to give power to the state to ensure safety and survival, while the state understood its power was derived from the people who consented to their rule.</a:t>
            </a:r>
          </a:p>
        </p:txBody>
      </p:sp>
    </p:spTree>
    <p:extLst>
      <p:ext uri="{BB962C8B-B14F-4D97-AF65-F5344CB8AC3E}">
        <p14:creationId xmlns:p14="http://schemas.microsoft.com/office/powerpoint/2010/main" val="1246024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536008813"/>
              </p:ext>
            </p:extLst>
          </p:nvPr>
        </p:nvSpPr>
        <p:spPr/>
        <p:txBody>
          <a:bodyPr/>
          <a:lstStyle/>
          <a:p>
            <a:r>
              <a:rPr lang="en-US"/>
              <a:t>What government does</a:t>
            </a:r>
          </a:p>
        </p:txBody>
      </p:sp>
      <p:sp>
        <p:nvSpPr>
          <p:cNvPr id="3" name="Content Placeholder 2"/>
          <p:cNvSpPr>
            <a:spLocks noGrp="1"/>
          </p:cNvSpPr>
          <p:nvPr>
            <p:ph idx="1"/>
            <p:extLst>
              <p:ext uri="{D42A27DB-BD31-4B8C-83A1-F6EECF244321}">
                <p14:modId xmlns:p14="http://schemas.microsoft.com/office/powerpoint/2010/main" val="3201615673"/>
              </p:ext>
            </p:extLst>
          </p:nvPr>
        </p:nvSpPr>
        <p:spPr/>
        <p:txBody>
          <a:bodyPr vert="horz" lIns="91440" tIns="45720" rIns="91440" bIns="45720" rtlCol="0" anchor="t">
            <a:normAutofit/>
          </a:bodyPr>
          <a:lstStyle/>
          <a:p>
            <a:r>
              <a:rPr lang="en-US"/>
              <a:t>Form a more perfect union-Articles of Confederation vs. Constitution</a:t>
            </a:r>
          </a:p>
          <a:p>
            <a:r>
              <a:rPr lang="en-US"/>
              <a:t>Establish justice</a:t>
            </a:r>
          </a:p>
          <a:p>
            <a:r>
              <a:rPr lang="en-US"/>
              <a:t>Insure Domestic Tranquility</a:t>
            </a:r>
          </a:p>
          <a:p>
            <a:r>
              <a:rPr lang="en-US"/>
              <a:t>Provide for Common Defense</a:t>
            </a:r>
          </a:p>
          <a:p>
            <a:r>
              <a:rPr lang="en-US"/>
              <a:t>Promote General Welfare</a:t>
            </a:r>
          </a:p>
          <a:p>
            <a:r>
              <a:rPr lang="en-US"/>
              <a:t>Secure the Blessings of Liberty</a:t>
            </a:r>
          </a:p>
          <a:p>
            <a:r>
              <a:rPr lang="en-US"/>
              <a:t>Patriotism</a:t>
            </a:r>
          </a:p>
        </p:txBody>
      </p:sp>
    </p:spTree>
    <p:extLst>
      <p:ext uri="{BB962C8B-B14F-4D97-AF65-F5344CB8AC3E}">
        <p14:creationId xmlns:p14="http://schemas.microsoft.com/office/powerpoint/2010/main" val="400864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919742925"/>
              </p:ext>
            </p:extLst>
          </p:nvPr>
        </p:nvSpPr>
        <p:spPr/>
        <p:txBody>
          <a:bodyPr/>
          <a:lstStyle/>
          <a:p>
            <a:r>
              <a:rPr lang="en-US"/>
              <a:t>Section 1.2: Types of Government</a:t>
            </a:r>
          </a:p>
        </p:txBody>
      </p:sp>
      <p:sp>
        <p:nvSpPr>
          <p:cNvPr id="3" name="Content Placeholder 2"/>
          <p:cNvSpPr>
            <a:spLocks noGrp="1"/>
          </p:cNvSpPr>
          <p:nvPr>
            <p:ph idx="1"/>
            <p:extLst>
              <p:ext uri="{D42A27DB-BD31-4B8C-83A1-F6EECF244321}">
                <p14:modId xmlns:p14="http://schemas.microsoft.com/office/powerpoint/2010/main" val="3213220271"/>
              </p:ext>
            </p:extLst>
          </p:nvPr>
        </p:nvSpPr>
        <p:spPr/>
        <p:txBody>
          <a:bodyPr vert="horz" lIns="91440" tIns="45720" rIns="91440" bIns="45720" rtlCol="0" anchor="t">
            <a:normAutofit/>
          </a:bodyPr>
          <a:lstStyle/>
          <a:p>
            <a:r>
              <a:rPr lang="en-US"/>
              <a:t>The type of government depends on:</a:t>
            </a:r>
          </a:p>
          <a:p>
            <a:r>
              <a:rPr lang="en-US"/>
              <a:t>Who can participate?</a:t>
            </a:r>
          </a:p>
          <a:p>
            <a:r>
              <a:rPr lang="en-US"/>
              <a:t>Geographic distribution of power within the state</a:t>
            </a:r>
          </a:p>
          <a:p>
            <a:r>
              <a:rPr lang="en-US"/>
              <a:t>Relationship between branches of government</a:t>
            </a:r>
          </a:p>
        </p:txBody>
      </p:sp>
    </p:spTree>
    <p:extLst>
      <p:ext uri="{BB962C8B-B14F-4D97-AF65-F5344CB8AC3E}">
        <p14:creationId xmlns:p14="http://schemas.microsoft.com/office/powerpoint/2010/main" val="14990629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792</Words>
  <Application>Microsoft Office PowerPoint</Application>
  <PresentationFormat>Widescreen</PresentationFormat>
  <Paragraphs>137</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Trebuchet MS</vt:lpstr>
      <vt:lpstr>Wingdings 3</vt:lpstr>
      <vt:lpstr>Facet</vt:lpstr>
      <vt:lpstr>Foundations of Government</vt:lpstr>
      <vt:lpstr>Principles of Government</vt:lpstr>
      <vt:lpstr>Basic Powers of Government</vt:lpstr>
      <vt:lpstr>Government as a human invention</vt:lpstr>
      <vt:lpstr>THE STATE</vt:lpstr>
      <vt:lpstr>What Makes a State?</vt:lpstr>
      <vt:lpstr>How did the State come into being?</vt:lpstr>
      <vt:lpstr>What government does</vt:lpstr>
      <vt:lpstr>Section 1.2: Types of Government</vt:lpstr>
      <vt:lpstr>Who can participate?</vt:lpstr>
      <vt:lpstr>Who can participate?</vt:lpstr>
      <vt:lpstr>Geographic Distribution of Power</vt:lpstr>
      <vt:lpstr>Legislative and Executive Branches</vt:lpstr>
      <vt:lpstr>1.3: Origins of the Modern Democratic State</vt:lpstr>
      <vt:lpstr>Feudalism</vt:lpstr>
      <vt:lpstr>Roman Catholic Church</vt:lpstr>
      <vt:lpstr>Commercial Revolution</vt:lpstr>
      <vt:lpstr>Rise of monarchies</vt:lpstr>
      <vt:lpstr>Power, Authority, and Legitimacy</vt:lpstr>
      <vt:lpstr>1.4-Basics of Democracy</vt:lpstr>
      <vt:lpstr>Responsibilities, Duties, and Obligations of a Citizen</vt:lpstr>
      <vt:lpstr>Free Enterprise- Capitalism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Government</dc:title>
  <cp:lastModifiedBy>Herms, Matthew</cp:lastModifiedBy>
  <cp:revision>1</cp:revision>
  <dcterms:modified xsi:type="dcterms:W3CDTF">2017-09-05T11:50:29Z</dcterms:modified>
</cp:coreProperties>
</file>