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5EFAE-620F-436E-AD02-E88F101C10C6}" type="datetimeFigureOut">
              <a:rPr lang="en-US"/>
              <a:t>7/14/2017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14321-47C0-4724-932C-3E9462393C9B}"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1</a:t>
            </a:fld>
            <a:endParaRPr lang="en-US"/>
          </a:p>
        </p:txBody>
      </p:sp>
    </p:spTree>
    <p:extLst>
      <p:ext uri="{BB962C8B-B14F-4D97-AF65-F5344CB8AC3E}">
        <p14:creationId xmlns:p14="http://schemas.microsoft.com/office/powerpoint/2010/main" val="2998664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1672067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3317479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4018671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832376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3660479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4232040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4200927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3241892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a:t>
            </a:fld>
            <a:endParaRPr lang="en-US"/>
          </a:p>
        </p:txBody>
      </p:sp>
    </p:spTree>
    <p:extLst>
      <p:ext uri="{BB962C8B-B14F-4D97-AF65-F5344CB8AC3E}">
        <p14:creationId xmlns:p14="http://schemas.microsoft.com/office/powerpoint/2010/main" val="263273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2</a:t>
            </a:fld>
            <a:endParaRPr lang="en-US"/>
          </a:p>
        </p:txBody>
      </p:sp>
    </p:spTree>
    <p:extLst>
      <p:ext uri="{BB962C8B-B14F-4D97-AF65-F5344CB8AC3E}">
        <p14:creationId xmlns:p14="http://schemas.microsoft.com/office/powerpoint/2010/main" val="3550359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3</a:t>
            </a:fld>
            <a:endParaRPr lang="en-US"/>
          </a:p>
        </p:txBody>
      </p:sp>
    </p:spTree>
    <p:extLst>
      <p:ext uri="{BB962C8B-B14F-4D97-AF65-F5344CB8AC3E}">
        <p14:creationId xmlns:p14="http://schemas.microsoft.com/office/powerpoint/2010/main" val="209829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4</a:t>
            </a:fld>
            <a:endParaRPr lang="en-US"/>
          </a:p>
        </p:txBody>
      </p:sp>
    </p:spTree>
    <p:extLst>
      <p:ext uri="{BB962C8B-B14F-4D97-AF65-F5344CB8AC3E}">
        <p14:creationId xmlns:p14="http://schemas.microsoft.com/office/powerpoint/2010/main" val="691898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5</a:t>
            </a:fld>
            <a:endParaRPr lang="en-US"/>
          </a:p>
        </p:txBody>
      </p:sp>
    </p:spTree>
    <p:extLst>
      <p:ext uri="{BB962C8B-B14F-4D97-AF65-F5344CB8AC3E}">
        <p14:creationId xmlns:p14="http://schemas.microsoft.com/office/powerpoint/2010/main" val="2696996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6</a:t>
            </a:fld>
            <a:endParaRPr lang="en-US"/>
          </a:p>
        </p:txBody>
      </p:sp>
    </p:spTree>
    <p:extLst>
      <p:ext uri="{BB962C8B-B14F-4D97-AF65-F5344CB8AC3E}">
        <p14:creationId xmlns:p14="http://schemas.microsoft.com/office/powerpoint/2010/main" val="2502646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7</a:t>
            </a:fld>
            <a:endParaRPr lang="en-US"/>
          </a:p>
        </p:txBody>
      </p:sp>
    </p:spTree>
    <p:extLst>
      <p:ext uri="{BB962C8B-B14F-4D97-AF65-F5344CB8AC3E}">
        <p14:creationId xmlns:p14="http://schemas.microsoft.com/office/powerpoint/2010/main" val="804092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8</a:t>
            </a:fld>
            <a:endParaRPr lang="en-US"/>
          </a:p>
        </p:txBody>
      </p:sp>
    </p:spTree>
    <p:extLst>
      <p:ext uri="{BB962C8B-B14F-4D97-AF65-F5344CB8AC3E}">
        <p14:creationId xmlns:p14="http://schemas.microsoft.com/office/powerpoint/2010/main" val="88265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14321-47C0-4724-932C-3E9462393C9B}" type="slidenum">
              <a:rPr lang="en-US"/>
              <a:t>9</a:t>
            </a:fld>
            <a:endParaRPr lang="en-US"/>
          </a:p>
        </p:txBody>
      </p:sp>
    </p:spTree>
    <p:extLst>
      <p:ext uri="{BB962C8B-B14F-4D97-AF65-F5344CB8AC3E}">
        <p14:creationId xmlns:p14="http://schemas.microsoft.com/office/powerpoint/2010/main" val="100130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4243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4296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157323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76432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535303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64758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45295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0125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07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9139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1587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7/14/2017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236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7/14/2017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1300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7/14/2017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01113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2681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5510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7/14/2017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0966239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chigan.gov/documents/sos/2016_Ballot_Access_Information_for_Presidential_Candidates_487894_7.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extLst>
              <p:ext uri="{D42A27DB-BD31-4B8C-83A1-F6EECF244321}">
                <p14:modId xmlns:p14="http://schemas.microsoft.com/office/powerpoint/2010/main" val="355371752"/>
              </p:ext>
            </p:extLst>
          </p:nvPr>
        </p:nvSpPr>
        <p:spPr/>
        <p:txBody>
          <a:bodyPr/>
          <a:lstStyle/>
          <a:p>
            <a:r>
              <a:rPr lang="en-US"/>
              <a:t>Political Parties and Ideology</a:t>
            </a:r>
          </a:p>
        </p:txBody>
      </p:sp>
      <p:sp>
        <p:nvSpPr>
          <p:cNvPr id="3" name="Subtitle 2"/>
          <p:cNvSpPr>
            <a:spLocks noGrp="1"/>
          </p:cNvSpPr>
          <p:nvPr>
            <p:ph type="subTitle" idx="1"/>
            <p:extLst>
              <p:ext uri="{D42A27DB-BD31-4B8C-83A1-F6EECF244321}">
                <p14:modId xmlns:p14="http://schemas.microsoft.com/office/powerpoint/2010/main" val="2311089498"/>
              </p:ext>
            </p:extLst>
          </p:nvPr>
        </p:nvSpPr>
        <p:spPr/>
        <p:txBody>
          <a:bodyPr/>
          <a:lstStyle/>
          <a:p>
            <a:r>
              <a:rPr lang="en-US"/>
              <a:t>Chapter 11</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75644593"/>
              </p:ext>
            </p:extLst>
          </p:nvPr>
        </p:nvSpPr>
        <p:spPr/>
        <p:txBody>
          <a:bodyPr/>
          <a:lstStyle/>
          <a:p>
            <a:r>
              <a:rPr lang="en-US" dirty="0"/>
              <a:t>One-Party Politics</a:t>
            </a:r>
            <a:endParaRPr lang="en-US" dirty="0">
              <a:solidFill>
                <a:schemeClr val="tx1"/>
              </a:solidFill>
            </a:endParaRPr>
          </a:p>
        </p:txBody>
      </p:sp>
      <p:sp>
        <p:nvSpPr>
          <p:cNvPr id="3" name="Content Placeholder 2"/>
          <p:cNvSpPr>
            <a:spLocks noGrp="1"/>
          </p:cNvSpPr>
          <p:nvPr>
            <p:ph idx="1"/>
            <p:extLst>
              <p:ext uri="{D42A27DB-BD31-4B8C-83A1-F6EECF244321}">
                <p14:modId xmlns:p14="http://schemas.microsoft.com/office/powerpoint/2010/main" val="556167574"/>
              </p:ext>
            </p:extLst>
          </p:nvPr>
        </p:nvSpPr>
        <p:spPr/>
        <p:txBody>
          <a:bodyPr vert="horz" lIns="91440" tIns="45720" rIns="91440" bIns="45720" rtlCol="0" anchor="t">
            <a:normAutofit/>
          </a:bodyPr>
          <a:lstStyle/>
          <a:p>
            <a:r>
              <a:rPr lang="en-US" dirty="0"/>
              <a:t>Can be seen within a dictatorship</a:t>
            </a:r>
          </a:p>
          <a:p>
            <a:r>
              <a:rPr lang="en-US" dirty="0"/>
              <a:t>Also can be seen in some states and some cities in the United States.  For instance, California would be considered a 'one-party' state because it is impossible for a Republican to win in most places within the state.  Texas would be the reverse.</a:t>
            </a:r>
          </a:p>
        </p:txBody>
      </p:sp>
    </p:spTree>
    <p:extLst>
      <p:ext uri="{BB962C8B-B14F-4D97-AF65-F5344CB8AC3E}">
        <p14:creationId xmlns:p14="http://schemas.microsoft.com/office/powerpoint/2010/main" val="77623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836853670"/>
              </p:ext>
            </p:extLst>
          </p:nvPr>
        </p:nvSpPr>
        <p:spPr/>
        <p:txBody>
          <a:bodyPr/>
          <a:lstStyle/>
          <a:p>
            <a:r>
              <a:rPr lang="en-US" dirty="0"/>
              <a:t>Third and Minor Parties within the U.S.</a:t>
            </a:r>
          </a:p>
        </p:txBody>
      </p:sp>
      <p:sp>
        <p:nvSpPr>
          <p:cNvPr id="3" name="Content Placeholder 2"/>
          <p:cNvSpPr>
            <a:spLocks noGrp="1"/>
          </p:cNvSpPr>
          <p:nvPr>
            <p:ph idx="1"/>
            <p:extLst>
              <p:ext uri="{D42A27DB-BD31-4B8C-83A1-F6EECF244321}">
                <p14:modId xmlns:p14="http://schemas.microsoft.com/office/powerpoint/2010/main" val="2716972738"/>
              </p:ext>
            </p:extLst>
          </p:nvPr>
        </p:nvSpPr>
        <p:spPr/>
        <p:txBody>
          <a:bodyPr vert="horz" lIns="91440" tIns="45720" rIns="91440" bIns="45720" rtlCol="0" anchor="t">
            <a:normAutofit/>
          </a:bodyPr>
          <a:lstStyle/>
          <a:p>
            <a:r>
              <a:rPr lang="en-US" dirty="0"/>
              <a:t>Libertarian, Reform, Socialist, Prohibition, Natural Law, Communist, American Independent, Green, and Constitution Parties exist in the U.S.</a:t>
            </a:r>
          </a:p>
          <a:p>
            <a:r>
              <a:rPr lang="en-US" dirty="0"/>
              <a:t>Chances are that they will not win, but they can drain support needed from major parties.</a:t>
            </a:r>
          </a:p>
          <a:p>
            <a:r>
              <a:rPr lang="en-US" dirty="0"/>
              <a:t>Ideological Parties-parties that exist based on a core set of beliefs</a:t>
            </a:r>
          </a:p>
          <a:p>
            <a:r>
              <a:rPr lang="en-US" dirty="0"/>
              <a:t>Single Issue parties- Focus on one public policy issue. Ex-taxes abortion, etc.</a:t>
            </a:r>
          </a:p>
          <a:p>
            <a:r>
              <a:rPr lang="en-US" dirty="0"/>
              <a:t>Economic Protest Parties-formed in times of Economic discontent.  Ex- Greenback Party, Populists (silver)</a:t>
            </a:r>
          </a:p>
          <a:p>
            <a:r>
              <a:rPr lang="en-US" dirty="0"/>
              <a:t>Splinter Parties-Parties that break away from the major parties either because of a candidate or a single issue. Ex- Roosevelt and the Bull Moose Party; the </a:t>
            </a:r>
            <a:r>
              <a:rPr lang="en-US" dirty="0" err="1"/>
              <a:t>Dixiecrats</a:t>
            </a:r>
          </a:p>
        </p:txBody>
      </p:sp>
    </p:spTree>
    <p:extLst>
      <p:ext uri="{BB962C8B-B14F-4D97-AF65-F5344CB8AC3E}">
        <p14:creationId xmlns:p14="http://schemas.microsoft.com/office/powerpoint/2010/main" val="3859501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396567572"/>
              </p:ext>
            </p:extLst>
          </p:nvPr>
        </p:nvSpPr>
        <p:spPr/>
        <p:txBody>
          <a:bodyPr/>
          <a:lstStyle/>
          <a:p>
            <a:r>
              <a:rPr lang="en-US" dirty="0"/>
              <a:t>Green Party</a:t>
            </a:r>
          </a:p>
        </p:txBody>
      </p:sp>
      <p:sp>
        <p:nvSpPr>
          <p:cNvPr id="3" name="Content Placeholder 2"/>
          <p:cNvSpPr>
            <a:spLocks noGrp="1"/>
          </p:cNvSpPr>
          <p:nvPr>
            <p:ph idx="1"/>
            <p:extLst>
              <p:ext uri="{D42A27DB-BD31-4B8C-83A1-F6EECF244321}">
                <p14:modId xmlns:p14="http://schemas.microsoft.com/office/powerpoint/2010/main" val="1738105749"/>
              </p:ext>
            </p:extLst>
          </p:nvPr>
        </p:nvSpPr>
        <p:spPr/>
        <p:txBody>
          <a:bodyPr vert="horz" lIns="91440" tIns="45720" rIns="91440" bIns="45720" rtlCol="0" anchor="t">
            <a:normAutofit/>
          </a:bodyPr>
          <a:lstStyle/>
          <a:p>
            <a:r>
              <a:rPr lang="en-US" dirty="0"/>
              <a:t>Came into being as a single-issue party, but has evolved into much more. Akin to environmental socialism or communism.</a:t>
            </a:r>
          </a:p>
        </p:txBody>
      </p:sp>
    </p:spTree>
    <p:extLst>
      <p:ext uri="{BB962C8B-B14F-4D97-AF65-F5344CB8AC3E}">
        <p14:creationId xmlns:p14="http://schemas.microsoft.com/office/powerpoint/2010/main" val="3150678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168806547"/>
              </p:ext>
            </p:extLst>
          </p:nvPr>
        </p:nvSpPr>
        <p:spPr/>
        <p:txBody>
          <a:bodyPr/>
          <a:lstStyle/>
          <a:p>
            <a:r>
              <a:rPr lang="en-US" dirty="0"/>
              <a:t>Spoiler Role</a:t>
            </a:r>
          </a:p>
        </p:txBody>
      </p:sp>
      <p:sp>
        <p:nvSpPr>
          <p:cNvPr id="3" name="Content Placeholder 2"/>
          <p:cNvSpPr>
            <a:spLocks noGrp="1"/>
          </p:cNvSpPr>
          <p:nvPr>
            <p:ph idx="1"/>
            <p:extLst>
              <p:ext uri="{D42A27DB-BD31-4B8C-83A1-F6EECF244321}">
                <p14:modId xmlns:p14="http://schemas.microsoft.com/office/powerpoint/2010/main" val="2745679313"/>
              </p:ext>
            </p:extLst>
          </p:nvPr>
        </p:nvSpPr>
        <p:spPr/>
        <p:txBody>
          <a:bodyPr vert="horz" lIns="91440" tIns="45720" rIns="91440" bIns="45720" rtlCol="0" anchor="t">
            <a:normAutofit/>
          </a:bodyPr>
          <a:lstStyle/>
          <a:p>
            <a:r>
              <a:rPr lang="en-US" dirty="0"/>
              <a:t>Third parties have affected elections.</a:t>
            </a:r>
          </a:p>
          <a:p>
            <a:r>
              <a:rPr lang="en-US" dirty="0"/>
              <a:t>1912-Bull Moose hurt the Republican Taft</a:t>
            </a:r>
          </a:p>
          <a:p>
            <a:r>
              <a:rPr lang="en-US" dirty="0"/>
              <a:t>1968-George Wallace and the American Independent Party. He won states that were historically Democratic.</a:t>
            </a:r>
          </a:p>
          <a:p>
            <a:r>
              <a:rPr lang="en-US" dirty="0"/>
              <a:t>1992, 1996-Even though an Independent, Perot took away a lot of votes from President Bush.  He would run with the Reform Party in 1996.</a:t>
            </a:r>
          </a:p>
        </p:txBody>
      </p:sp>
    </p:spTree>
    <p:extLst>
      <p:ext uri="{BB962C8B-B14F-4D97-AF65-F5344CB8AC3E}">
        <p14:creationId xmlns:p14="http://schemas.microsoft.com/office/powerpoint/2010/main" val="350609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030193535"/>
              </p:ext>
            </p:extLst>
          </p:nvPr>
        </p:nvSpPr>
        <p:spPr/>
        <p:txBody>
          <a:bodyPr/>
          <a:lstStyle/>
          <a:p>
            <a:r>
              <a:rPr lang="en-US" dirty="0"/>
              <a:t>Party Organization</a:t>
            </a:r>
          </a:p>
        </p:txBody>
      </p:sp>
      <p:sp>
        <p:nvSpPr>
          <p:cNvPr id="3" name="Content Placeholder 2"/>
          <p:cNvSpPr>
            <a:spLocks noGrp="1"/>
          </p:cNvSpPr>
          <p:nvPr>
            <p:ph idx="1"/>
            <p:extLst>
              <p:ext uri="{D42A27DB-BD31-4B8C-83A1-F6EECF244321}">
                <p14:modId xmlns:p14="http://schemas.microsoft.com/office/powerpoint/2010/main" val="3061156144"/>
              </p:ext>
            </p:extLst>
          </p:nvPr>
        </p:nvSpPr>
        <p:spPr/>
        <p:txBody>
          <a:bodyPr vert="horz" lIns="91440" tIns="45720" rIns="91440" bIns="45720" rtlCol="0" anchor="t">
            <a:normAutofit/>
          </a:bodyPr>
          <a:lstStyle/>
          <a:p>
            <a:r>
              <a:rPr lang="en-US" dirty="0"/>
              <a:t>In a lot of cases, the local party organizations run independent of the national organization.  This can be attributed to Federalism</a:t>
            </a:r>
          </a:p>
          <a:p>
            <a:r>
              <a:rPr lang="en-US" dirty="0"/>
              <a:t>The President of the United States is the party leader, and that party is usually more unified and organized.</a:t>
            </a:r>
          </a:p>
          <a:p>
            <a:r>
              <a:rPr lang="en-US" dirty="0"/>
              <a:t>The nominating process is another factor contributing to decentralization.  The Macomb County Republicans may want someone different than the Republicans at the state level, and the National Republican Organization may want some one different than the other two organizations.</a:t>
            </a:r>
          </a:p>
        </p:txBody>
      </p:sp>
    </p:spTree>
    <p:extLst>
      <p:ext uri="{BB962C8B-B14F-4D97-AF65-F5344CB8AC3E}">
        <p14:creationId xmlns:p14="http://schemas.microsoft.com/office/powerpoint/2010/main" val="310289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700513436"/>
              </p:ext>
            </p:extLst>
          </p:nvPr>
        </p:nvSpPr>
        <p:spPr/>
        <p:txBody>
          <a:bodyPr/>
          <a:lstStyle/>
          <a:p>
            <a:r>
              <a:rPr lang="en-US" dirty="0"/>
              <a:t>National Party Functions</a:t>
            </a:r>
          </a:p>
        </p:txBody>
      </p:sp>
      <p:sp>
        <p:nvSpPr>
          <p:cNvPr id="3" name="Content Placeholder 2"/>
          <p:cNvSpPr>
            <a:spLocks noGrp="1"/>
          </p:cNvSpPr>
          <p:nvPr>
            <p:ph idx="1"/>
            <p:extLst>
              <p:ext uri="{D42A27DB-BD31-4B8C-83A1-F6EECF244321}">
                <p14:modId xmlns:p14="http://schemas.microsoft.com/office/powerpoint/2010/main" val="759836051"/>
              </p:ext>
            </p:extLst>
          </p:nvPr>
        </p:nvSpPr>
        <p:spPr/>
        <p:txBody>
          <a:bodyPr vert="horz" lIns="91440" tIns="45720" rIns="91440" bIns="45720" rtlCol="0" anchor="t">
            <a:normAutofit/>
          </a:bodyPr>
          <a:lstStyle/>
          <a:p>
            <a:r>
              <a:rPr lang="en-US" dirty="0"/>
              <a:t>National Convention-meeting to choose a candidate for President (although this is done through the primary process)</a:t>
            </a:r>
          </a:p>
          <a:p>
            <a:r>
              <a:rPr lang="en-US" dirty="0"/>
              <a:t>Adopt a platform</a:t>
            </a:r>
          </a:p>
          <a:p>
            <a:r>
              <a:rPr lang="en-US" dirty="0"/>
              <a:t>Make peace between factions of the party. Ex-Hillary Clinton and  Bernie Sanders 2016; Ronald Reagan 1980</a:t>
            </a:r>
          </a:p>
        </p:txBody>
      </p:sp>
    </p:spTree>
    <p:extLst>
      <p:ext uri="{BB962C8B-B14F-4D97-AF65-F5344CB8AC3E}">
        <p14:creationId xmlns:p14="http://schemas.microsoft.com/office/powerpoint/2010/main" val="710208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12736048"/>
              </p:ext>
            </p:extLst>
          </p:nvPr>
        </p:nvSpPr>
        <p:spPr/>
        <p:txBody>
          <a:bodyPr/>
          <a:lstStyle/>
          <a:p>
            <a:r>
              <a:rPr lang="en-US" dirty="0"/>
              <a:t>National Committee</a:t>
            </a:r>
          </a:p>
        </p:txBody>
      </p:sp>
      <p:sp>
        <p:nvSpPr>
          <p:cNvPr id="3" name="Content Placeholder 2"/>
          <p:cNvSpPr>
            <a:spLocks noGrp="1"/>
          </p:cNvSpPr>
          <p:nvPr>
            <p:ph idx="1"/>
            <p:extLst>
              <p:ext uri="{D42A27DB-BD31-4B8C-83A1-F6EECF244321}">
                <p14:modId xmlns:p14="http://schemas.microsoft.com/office/powerpoint/2010/main" val="3312827524"/>
              </p:ext>
            </p:extLst>
          </p:nvPr>
        </p:nvSpPr>
        <p:spPr/>
        <p:txBody>
          <a:bodyPr vert="horz" lIns="91440" tIns="45720" rIns="91440" bIns="45720" rtlCol="0" anchor="t">
            <a:normAutofit/>
          </a:bodyPr>
          <a:lstStyle/>
          <a:p>
            <a:r>
              <a:rPr lang="en-US" dirty="0"/>
              <a:t>This group handles the party's affairs between conventions.</a:t>
            </a:r>
          </a:p>
          <a:p>
            <a:r>
              <a:rPr lang="en-US" dirty="0"/>
              <a:t>Focuses on campaigns, raising money from donors, recruiting volunteers, communication with voter, etc.</a:t>
            </a:r>
          </a:p>
          <a:p>
            <a:r>
              <a:rPr lang="en-US" dirty="0"/>
              <a:t>The head is the National Chairperson, chosen by the committee to a four-year term at the convention.  Choice is made by the presidential candidate. </a:t>
            </a:r>
          </a:p>
          <a:p>
            <a:r>
              <a:rPr lang="en-US" dirty="0"/>
              <a:t>Trump recommended Ronna Romney McDaniel to replace Reince Priebus, who became his Chief of Staff.</a:t>
            </a:r>
          </a:p>
          <a:p>
            <a:r>
              <a:rPr lang="en-US" dirty="0"/>
              <a:t>Tom Perez is the head of the DNC.</a:t>
            </a:r>
          </a:p>
        </p:txBody>
      </p:sp>
    </p:spTree>
    <p:extLst>
      <p:ext uri="{BB962C8B-B14F-4D97-AF65-F5344CB8AC3E}">
        <p14:creationId xmlns:p14="http://schemas.microsoft.com/office/powerpoint/2010/main" val="1484903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849802549"/>
              </p:ext>
            </p:extLst>
          </p:nvPr>
        </p:nvSpPr>
        <p:spPr/>
        <p:txBody>
          <a:bodyPr/>
          <a:lstStyle/>
          <a:p>
            <a:r>
              <a:rPr lang="en-US" dirty="0"/>
              <a:t>State and Local Party Functions</a:t>
            </a:r>
          </a:p>
        </p:txBody>
      </p:sp>
      <p:sp>
        <p:nvSpPr>
          <p:cNvPr id="3" name="Content Placeholder 2"/>
          <p:cNvSpPr>
            <a:spLocks noGrp="1"/>
          </p:cNvSpPr>
          <p:nvPr>
            <p:ph idx="1"/>
            <p:extLst>
              <p:ext uri="{D42A27DB-BD31-4B8C-83A1-F6EECF244321}">
                <p14:modId xmlns:p14="http://schemas.microsoft.com/office/powerpoint/2010/main" val="3684289266"/>
              </p:ext>
            </p:extLst>
          </p:nvPr>
        </p:nvSpPr>
        <p:spPr/>
        <p:txBody>
          <a:bodyPr vert="horz" lIns="91440" tIns="45720" rIns="91440" bIns="45720" rtlCol="0" anchor="t">
            <a:normAutofit/>
          </a:bodyPr>
          <a:lstStyle/>
          <a:p>
            <a:r>
              <a:rPr lang="en-US" dirty="0"/>
              <a:t>State Organization-centered around state committee and its chairperson.</a:t>
            </a:r>
          </a:p>
          <a:p>
            <a:r>
              <a:rPr lang="en-US" dirty="0"/>
              <a:t>Usually an important political figure who fronts for the Governor, U.S. Senator, or some other figure. </a:t>
            </a:r>
            <a:endParaRPr lang="en-US" u="sng" dirty="0"/>
          </a:p>
          <a:p>
            <a:r>
              <a:rPr lang="en-US" dirty="0"/>
              <a:t>Committee members come from different regions o the state</a:t>
            </a:r>
          </a:p>
          <a:p>
            <a:r>
              <a:rPr lang="en-US" dirty="0"/>
              <a:t>Chose in primary elections, local caucuses, or at state conventions.</a:t>
            </a:r>
          </a:p>
          <a:p>
            <a:r>
              <a:rPr lang="en-US" dirty="0"/>
              <a:t>This committee tries to effectively organize and promote party unity.</a:t>
            </a:r>
          </a:p>
        </p:txBody>
      </p:sp>
    </p:spTree>
    <p:extLst>
      <p:ext uri="{BB962C8B-B14F-4D97-AF65-F5344CB8AC3E}">
        <p14:creationId xmlns:p14="http://schemas.microsoft.com/office/powerpoint/2010/main" val="2791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340005486"/>
              </p:ext>
            </p:extLst>
          </p:nvPr>
        </p:nvSpPr>
        <p:spPr/>
        <p:txBody>
          <a:bodyPr/>
          <a:lstStyle/>
          <a:p>
            <a:r>
              <a:rPr lang="en-US" dirty="0"/>
              <a:t>Local Organization</a:t>
            </a:r>
          </a:p>
        </p:txBody>
      </p:sp>
      <p:sp>
        <p:nvSpPr>
          <p:cNvPr id="3" name="Content Placeholder 2"/>
          <p:cNvSpPr>
            <a:spLocks noGrp="1"/>
          </p:cNvSpPr>
          <p:nvPr>
            <p:ph idx="1"/>
            <p:extLst>
              <p:ext uri="{D42A27DB-BD31-4B8C-83A1-F6EECF244321}">
                <p14:modId xmlns:p14="http://schemas.microsoft.com/office/powerpoint/2010/main" val="3783129073"/>
              </p:ext>
            </p:extLst>
          </p:nvPr>
        </p:nvSpPr>
        <p:spPr/>
        <p:txBody>
          <a:bodyPr vert="horz" lIns="91440" tIns="45720" rIns="91440" bIns="45720" rtlCol="0" anchor="t">
            <a:normAutofit/>
          </a:bodyPr>
          <a:lstStyle/>
          <a:p>
            <a:r>
              <a:rPr lang="en-US" dirty="0"/>
              <a:t>Wards-division of city for city council members</a:t>
            </a:r>
          </a:p>
          <a:p>
            <a:r>
              <a:rPr lang="en-US" dirty="0"/>
              <a:t>Precinct: smallest unit of election administration.  This is where voters from the precinct go to vote.</a:t>
            </a:r>
          </a:p>
          <a:p>
            <a:r>
              <a:rPr lang="en-US" dirty="0"/>
              <a:t>Party organization usually follows electoral map</a:t>
            </a:r>
          </a:p>
          <a:p>
            <a:r>
              <a:rPr lang="en-US" dirty="0"/>
              <a:t>Ex- The Democratic Party is much more organized and powerful in Chicago than the Republican Party</a:t>
            </a:r>
          </a:p>
          <a:p>
            <a:r>
              <a:rPr lang="en-US" dirty="0"/>
              <a:t>Congressional and legislative districts; counties, cities, towns, wards, and precincts</a:t>
            </a:r>
          </a:p>
        </p:txBody>
      </p:sp>
    </p:spTree>
    <p:extLst>
      <p:ext uri="{BB962C8B-B14F-4D97-AF65-F5344CB8AC3E}">
        <p14:creationId xmlns:p14="http://schemas.microsoft.com/office/powerpoint/2010/main" val="163171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778754518"/>
              </p:ext>
            </p:extLst>
          </p:nvPr>
        </p:nvSpPr>
        <p:spPr/>
        <p:txBody>
          <a:bodyPr/>
          <a:lstStyle/>
          <a:p>
            <a:r>
              <a:rPr lang="en-US"/>
              <a:t>Political Parties</a:t>
            </a:r>
          </a:p>
        </p:txBody>
      </p:sp>
      <p:sp>
        <p:nvSpPr>
          <p:cNvPr id="3" name="Content Placeholder 2"/>
          <p:cNvSpPr>
            <a:spLocks noGrp="1"/>
          </p:cNvSpPr>
          <p:nvPr>
            <p:ph idx="1"/>
            <p:extLst>
              <p:ext uri="{D42A27DB-BD31-4B8C-83A1-F6EECF244321}">
                <p14:modId xmlns:p14="http://schemas.microsoft.com/office/powerpoint/2010/main" val="206416291"/>
              </p:ext>
            </p:extLst>
          </p:nvPr>
        </p:nvSpPr>
        <p:spPr/>
        <p:txBody>
          <a:bodyPr vert="horz" lIns="91440" tIns="45720" rIns="91440" bIns="45720" rtlCol="0" anchor="t">
            <a:normAutofit/>
          </a:bodyPr>
          <a:lstStyle/>
          <a:p>
            <a:r>
              <a:rPr lang="en-US"/>
              <a:t>Political Party- Group of people who seek control of government through winning elections and the holding of public office.</a:t>
            </a:r>
          </a:p>
          <a:p>
            <a:r>
              <a:rPr lang="en-US"/>
              <a:t>Republicans and Democrats are election oriented</a:t>
            </a:r>
          </a:p>
          <a:p>
            <a:r>
              <a:rPr lang="en-US"/>
              <a:t>Three groups of party loyalists:</a:t>
            </a:r>
          </a:p>
          <a:p>
            <a:r>
              <a:rPr lang="en-US"/>
              <a:t>Party organization: Leader of Party, activists, consultants attached to the party, etc.</a:t>
            </a:r>
          </a:p>
          <a:p>
            <a:r>
              <a:rPr lang="en-US"/>
              <a:t>Party in government: Candidates, officeholders</a:t>
            </a:r>
          </a:p>
          <a:p>
            <a:r>
              <a:rPr lang="en-US"/>
              <a:t>Party in the electorate: millions of people who identify with a party and will vote.</a:t>
            </a:r>
          </a:p>
        </p:txBody>
      </p:sp>
    </p:spTree>
    <p:extLst>
      <p:ext uri="{BB962C8B-B14F-4D97-AF65-F5344CB8AC3E}">
        <p14:creationId xmlns:p14="http://schemas.microsoft.com/office/powerpoint/2010/main" val="370722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439158527"/>
              </p:ext>
            </p:extLst>
          </p:nvPr>
        </p:nvSpPr>
        <p:spPr/>
        <p:txBody>
          <a:bodyPr/>
          <a:lstStyle/>
          <a:p>
            <a:r>
              <a:rPr lang="en-US"/>
              <a:t>Political Spectrum</a:t>
            </a:r>
          </a:p>
        </p:txBody>
      </p:sp>
      <p:sp>
        <p:nvSpPr>
          <p:cNvPr id="3" name="Content Placeholder 2"/>
          <p:cNvSpPr>
            <a:spLocks noGrp="1"/>
          </p:cNvSpPr>
          <p:nvPr>
            <p:ph idx="1"/>
            <p:extLst>
              <p:ext uri="{D42A27DB-BD31-4B8C-83A1-F6EECF244321}">
                <p14:modId xmlns:p14="http://schemas.microsoft.com/office/powerpoint/2010/main" val="800690503"/>
              </p:ext>
            </p:extLst>
          </p:nvPr>
        </p:nvSpPr>
        <p:spPr/>
        <p:txBody>
          <a:bodyPr vert="horz" lIns="91440" tIns="45720" rIns="91440" bIns="45720" rtlCol="0" anchor="t">
            <a:normAutofit/>
          </a:bodyPr>
          <a:lstStyle/>
          <a:p>
            <a:r>
              <a:rPr lang="en-US"/>
              <a:t>Each party has a range of views across the political spectrum, such as the extreme Left (Liberal) in the Democratic Party and the extreme Right (Conservative) in the Republican Party. </a:t>
            </a:r>
          </a:p>
          <a:p>
            <a:r>
              <a:rPr lang="en-US"/>
              <a:t>Political Parties seek to find compromise between the more extreme elements of the party with the more moderate (centrist) wing of the party.</a:t>
            </a:r>
          </a:p>
        </p:txBody>
      </p:sp>
    </p:spTree>
    <p:extLst>
      <p:ext uri="{BB962C8B-B14F-4D97-AF65-F5344CB8AC3E}">
        <p14:creationId xmlns:p14="http://schemas.microsoft.com/office/powerpoint/2010/main" val="1548830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293291516"/>
              </p:ext>
            </p:extLst>
          </p:nvPr>
        </p:nvSpPr>
        <p:spPr/>
        <p:txBody>
          <a:bodyPr/>
          <a:lstStyle/>
          <a:p>
            <a:r>
              <a:rPr lang="en-US"/>
              <a:t>Role of the Political Party</a:t>
            </a:r>
          </a:p>
        </p:txBody>
      </p:sp>
      <p:sp>
        <p:nvSpPr>
          <p:cNvPr id="3" name="Content Placeholder 2"/>
          <p:cNvSpPr>
            <a:spLocks noGrp="1"/>
          </p:cNvSpPr>
          <p:nvPr>
            <p:ph idx="1"/>
            <p:extLst>
              <p:ext uri="{D42A27DB-BD31-4B8C-83A1-F6EECF244321}">
                <p14:modId xmlns:p14="http://schemas.microsoft.com/office/powerpoint/2010/main" val="1023885912"/>
              </p:ext>
            </p:extLst>
          </p:nvPr>
        </p:nvSpPr>
        <p:spPr/>
        <p:txBody>
          <a:bodyPr vert="horz" lIns="91440" tIns="45720" rIns="91440" bIns="45720" rtlCol="0" anchor="t">
            <a:normAutofit/>
          </a:bodyPr>
          <a:lstStyle/>
          <a:p>
            <a:r>
              <a:rPr lang="en-US"/>
              <a:t>Nominate candidates</a:t>
            </a:r>
          </a:p>
          <a:p>
            <a:r>
              <a:rPr lang="en-US"/>
              <a:t>Informing and activating supporters</a:t>
            </a:r>
          </a:p>
          <a:p>
            <a:r>
              <a:rPr lang="en-US"/>
              <a:t>Inform people</a:t>
            </a:r>
          </a:p>
          <a:p>
            <a:r>
              <a:rPr lang="en-US"/>
              <a:t>Bonding Agent-choosing people of good character and who will perform well in office-(Vetting)</a:t>
            </a:r>
          </a:p>
          <a:p>
            <a:r>
              <a:rPr lang="en-US"/>
              <a:t>Governing-partisanship-support of party position</a:t>
            </a:r>
          </a:p>
          <a:p>
            <a:r>
              <a:rPr lang="en-US"/>
              <a:t>Help government run more smoothly</a:t>
            </a:r>
          </a:p>
          <a:p>
            <a:r>
              <a:rPr lang="en-US"/>
              <a:t>Watchdog-party out of power usually serves this role to make sure the party in power doesn't abuse its' role</a:t>
            </a:r>
          </a:p>
          <a:p>
            <a:pPr marL="0" indent="0">
              <a:buNone/>
            </a:pPr>
            <a:endParaRPr lang="en-US"/>
          </a:p>
        </p:txBody>
      </p:sp>
    </p:spTree>
    <p:extLst>
      <p:ext uri="{BB962C8B-B14F-4D97-AF65-F5344CB8AC3E}">
        <p14:creationId xmlns:p14="http://schemas.microsoft.com/office/powerpoint/2010/main" val="228643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135757504"/>
              </p:ext>
            </p:extLst>
          </p:nvPr>
        </p:nvSpPr>
        <p:spPr/>
        <p:txBody>
          <a:bodyPr/>
          <a:lstStyle/>
          <a:p>
            <a:r>
              <a:rPr lang="en-US"/>
              <a:t>Two-Party system</a:t>
            </a:r>
          </a:p>
        </p:txBody>
      </p:sp>
      <p:sp>
        <p:nvSpPr>
          <p:cNvPr id="3" name="Content Placeholder 2"/>
          <p:cNvSpPr>
            <a:spLocks noGrp="1"/>
          </p:cNvSpPr>
          <p:nvPr>
            <p:ph idx="1"/>
            <p:extLst>
              <p:ext uri="{D42A27DB-BD31-4B8C-83A1-F6EECF244321}">
                <p14:modId xmlns:p14="http://schemas.microsoft.com/office/powerpoint/2010/main" val="4243494065"/>
              </p:ext>
            </p:extLst>
          </p:nvPr>
        </p:nvSpPr>
        <p:spPr/>
        <p:txBody>
          <a:bodyPr vert="horz" lIns="91440" tIns="45720" rIns="91440" bIns="45720" rtlCol="0" anchor="t">
            <a:normAutofit/>
          </a:bodyPr>
          <a:lstStyle/>
          <a:p>
            <a:r>
              <a:rPr lang="en-US"/>
              <a:t>Born from the ratification of the Constitution</a:t>
            </a:r>
          </a:p>
          <a:p>
            <a:r>
              <a:rPr lang="en-US"/>
              <a:t>Federalists-supported the Constitution and a strong national government</a:t>
            </a:r>
          </a:p>
          <a:p>
            <a:r>
              <a:rPr lang="en-US"/>
              <a:t>Anti-Federalists favored a more limited role for the national government</a:t>
            </a:r>
          </a:p>
          <a:p>
            <a:r>
              <a:rPr lang="en-US"/>
              <a:t>This has led to the tradition of the two-party system, where one party maybe dominant for a while, or lead to divided government like today</a:t>
            </a:r>
          </a:p>
        </p:txBody>
      </p:sp>
    </p:spTree>
    <p:extLst>
      <p:ext uri="{BB962C8B-B14F-4D97-AF65-F5344CB8AC3E}">
        <p14:creationId xmlns:p14="http://schemas.microsoft.com/office/powerpoint/2010/main" val="1932064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868356960"/>
              </p:ext>
            </p:extLst>
          </p:nvPr>
        </p:nvSpPr>
        <p:spPr/>
        <p:txBody>
          <a:bodyPr/>
          <a:lstStyle/>
          <a:p>
            <a:r>
              <a:rPr lang="en-US"/>
              <a:t>Electoral System</a:t>
            </a:r>
          </a:p>
        </p:txBody>
      </p:sp>
      <p:sp>
        <p:nvSpPr>
          <p:cNvPr id="3" name="Content Placeholder 2"/>
          <p:cNvSpPr>
            <a:spLocks noGrp="1"/>
          </p:cNvSpPr>
          <p:nvPr>
            <p:ph idx="1"/>
            <p:extLst>
              <p:ext uri="{D42A27DB-BD31-4B8C-83A1-F6EECF244321}">
                <p14:modId xmlns:p14="http://schemas.microsoft.com/office/powerpoint/2010/main" val="1071761540"/>
              </p:ext>
            </p:extLst>
          </p:nvPr>
        </p:nvSpPr>
        <p:spPr/>
        <p:txBody>
          <a:bodyPr vert="horz" lIns="91440" tIns="45720" rIns="91440" bIns="45720" rtlCol="0" anchor="t">
            <a:normAutofit/>
          </a:bodyPr>
          <a:lstStyle/>
          <a:p>
            <a:r>
              <a:rPr lang="en-US"/>
              <a:t>Single-member districts- only one candidate is elected to each office on the ballot.  Nearly all elections in America are like this.</a:t>
            </a:r>
          </a:p>
          <a:p>
            <a:r>
              <a:rPr lang="en-US"/>
              <a:t>The winning candidate receives a plurality-largest number of votes cast for the office.  Do not confuse with plurality with majority</a:t>
            </a:r>
          </a:p>
          <a:p>
            <a:r>
              <a:rPr lang="en-US"/>
              <a:t>majority is over 50%</a:t>
            </a:r>
          </a:p>
        </p:txBody>
      </p:sp>
    </p:spTree>
    <p:extLst>
      <p:ext uri="{BB962C8B-B14F-4D97-AF65-F5344CB8AC3E}">
        <p14:creationId xmlns:p14="http://schemas.microsoft.com/office/powerpoint/2010/main" val="87362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544949645"/>
              </p:ext>
            </p:extLst>
          </p:nvPr>
        </p:nvSpPr>
        <p:spPr/>
        <p:txBody>
          <a:bodyPr/>
          <a:lstStyle/>
          <a:p>
            <a:r>
              <a:rPr lang="en-US"/>
              <a:t>Election Law discourages Non-major party candidates</a:t>
            </a:r>
          </a:p>
        </p:txBody>
      </p:sp>
      <p:sp>
        <p:nvSpPr>
          <p:cNvPr id="3" name="Content Placeholder 2"/>
          <p:cNvSpPr>
            <a:spLocks noGrp="1"/>
          </p:cNvSpPr>
          <p:nvPr>
            <p:ph idx="1"/>
            <p:extLst>
              <p:ext uri="{D42A27DB-BD31-4B8C-83A1-F6EECF244321}">
                <p14:modId xmlns:p14="http://schemas.microsoft.com/office/powerpoint/2010/main" val="3997150963"/>
              </p:ext>
            </p:extLst>
          </p:nvPr>
        </p:nvSpPr>
        <p:spPr/>
        <p:txBody>
          <a:bodyPr vert="horz" lIns="91440" tIns="45720" rIns="91440" bIns="45720" rtlCol="0" anchor="t">
            <a:normAutofit/>
          </a:bodyPr>
          <a:lstStyle/>
          <a:p>
            <a:r>
              <a:rPr lang="en-US"/>
              <a:t>Stringent State Election Law and Ballot Access Law usually prevents minor party candidates from appearing on the ballot</a:t>
            </a:r>
          </a:p>
          <a:p>
            <a:r>
              <a:rPr lang="en-US">
                <a:solidFill>
                  <a:schemeClr val="tx1"/>
                </a:solidFill>
                <a:hlinkClick r:id="rId3"/>
              </a:rPr>
              <a:t>https://www.michigan.gov/documents/sos/2016_Ballot_Access_Information_for_Presidential_Candidates_487894_7.pdf</a:t>
            </a:r>
            <a:r>
              <a:rPr lang="en-US">
                <a:solidFill>
                  <a:srgbClr val="000000"/>
                </a:solidFill>
              </a:rPr>
              <a:t>  </a:t>
            </a:r>
          </a:p>
          <a:p>
            <a:r>
              <a:rPr lang="en-US">
                <a:solidFill>
                  <a:srgbClr val="000000"/>
                </a:solidFill>
              </a:rPr>
              <a:t>This link provides information for ballot access in Michigan for the 2016 presidential election.</a:t>
            </a:r>
          </a:p>
          <a:p>
            <a:r>
              <a:rPr lang="en-US">
                <a:solidFill>
                  <a:srgbClr val="000000"/>
                </a:solidFill>
              </a:rPr>
              <a:t>Bipartisan efforts help keep both major parties in power through election law.</a:t>
            </a:r>
          </a:p>
        </p:txBody>
      </p:sp>
    </p:spTree>
    <p:extLst>
      <p:ext uri="{BB962C8B-B14F-4D97-AF65-F5344CB8AC3E}">
        <p14:creationId xmlns:p14="http://schemas.microsoft.com/office/powerpoint/2010/main" val="3256286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21718122"/>
              </p:ext>
            </p:extLst>
          </p:nvPr>
        </p:nvSpPr>
        <p:spPr/>
        <p:txBody>
          <a:bodyPr/>
          <a:lstStyle/>
          <a:p>
            <a:r>
              <a:rPr lang="en-US"/>
              <a:t>Ideological Consensus</a:t>
            </a:r>
          </a:p>
        </p:txBody>
      </p:sp>
      <p:sp>
        <p:nvSpPr>
          <p:cNvPr id="3" name="Content Placeholder 2"/>
          <p:cNvSpPr>
            <a:spLocks noGrp="1"/>
          </p:cNvSpPr>
          <p:nvPr>
            <p:ph idx="1"/>
            <p:extLst>
              <p:ext uri="{D42A27DB-BD31-4B8C-83A1-F6EECF244321}">
                <p14:modId xmlns:p14="http://schemas.microsoft.com/office/powerpoint/2010/main" val="3741746949"/>
              </p:ext>
            </p:extLst>
          </p:nvPr>
        </p:nvSpPr>
        <p:spPr/>
        <p:txBody>
          <a:bodyPr vert="horz" lIns="91440" tIns="45720" rIns="91440" bIns="45720" rtlCol="0" anchor="t">
            <a:normAutofit/>
          </a:bodyPr>
          <a:lstStyle/>
          <a:p>
            <a:r>
              <a:rPr lang="en-US"/>
              <a:t>Since major parties are made up many different interest groups, it is important for consensus-general agreement among various groups-to occur.</a:t>
            </a:r>
          </a:p>
          <a:p>
            <a:r>
              <a:rPr lang="en-US"/>
              <a:t>Our history shows that we have been able to reach consensus more often than not.</a:t>
            </a:r>
          </a:p>
          <a:p>
            <a:r>
              <a:rPr lang="en-US"/>
              <a:t>This consensus usually leads to candidates from both parties who may appear to be similar in their views, with exceptions on government regulation, taxes, the role of government, etc.</a:t>
            </a:r>
          </a:p>
        </p:txBody>
      </p:sp>
    </p:spTree>
    <p:extLst>
      <p:ext uri="{BB962C8B-B14F-4D97-AF65-F5344CB8AC3E}">
        <p14:creationId xmlns:p14="http://schemas.microsoft.com/office/powerpoint/2010/main" val="417156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3973187822"/>
              </p:ext>
            </p:extLst>
          </p:nvPr>
        </p:nvSpPr>
        <p:spPr/>
        <p:txBody>
          <a:bodyPr/>
          <a:lstStyle/>
          <a:p>
            <a:r>
              <a:rPr lang="en-US"/>
              <a:t>Multiparty and One-Party Politics</a:t>
            </a:r>
          </a:p>
        </p:txBody>
      </p:sp>
      <p:sp>
        <p:nvSpPr>
          <p:cNvPr id="3" name="Content Placeholder 2"/>
          <p:cNvSpPr>
            <a:spLocks noGrp="1"/>
          </p:cNvSpPr>
          <p:nvPr>
            <p:ph idx="1"/>
            <p:extLst>
              <p:ext uri="{D42A27DB-BD31-4B8C-83A1-F6EECF244321}">
                <p14:modId xmlns:p14="http://schemas.microsoft.com/office/powerpoint/2010/main" val="601672400"/>
              </p:ext>
            </p:extLst>
          </p:nvPr>
        </p:nvSpPr>
        <p:spPr/>
        <p:txBody>
          <a:bodyPr vert="horz" lIns="91440" tIns="45720" rIns="91440" bIns="45720" rtlCol="0" anchor="t">
            <a:normAutofit/>
          </a:bodyPr>
          <a:lstStyle/>
          <a:p>
            <a:r>
              <a:rPr lang="en-US" dirty="0"/>
              <a:t>Some say a multiparty system would be better in terms of representing a broader base of people.</a:t>
            </a:r>
          </a:p>
          <a:p>
            <a:r>
              <a:rPr lang="en-US" dirty="0"/>
              <a:t>However, its' major weakness is that instability with in the government is a common problem, and a coalition (temporary alliance) may need to be formed in order to get anything accomplished.  Germany and other European nations are examples of a multiparty system.</a:t>
            </a:r>
          </a:p>
        </p:txBody>
      </p:sp>
    </p:spTree>
    <p:extLst>
      <p:ext uri="{BB962C8B-B14F-4D97-AF65-F5344CB8AC3E}">
        <p14:creationId xmlns:p14="http://schemas.microsoft.com/office/powerpoint/2010/main" val="32021339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18</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Political Parties and Ideology</vt:lpstr>
      <vt:lpstr>Political Parties</vt:lpstr>
      <vt:lpstr>Political Spectrum</vt:lpstr>
      <vt:lpstr>Role of the Political Party</vt:lpstr>
      <vt:lpstr>Two-Party system</vt:lpstr>
      <vt:lpstr>Electoral System</vt:lpstr>
      <vt:lpstr>Election Law discourages Non-major party candidates</vt:lpstr>
      <vt:lpstr>Ideological Consensus</vt:lpstr>
      <vt:lpstr>Multiparty and One-Party Politics</vt:lpstr>
      <vt:lpstr>One-Party Politics</vt:lpstr>
      <vt:lpstr>Third and Minor Parties within the U.S.</vt:lpstr>
      <vt:lpstr>Green Party</vt:lpstr>
      <vt:lpstr>Spoiler Role</vt:lpstr>
      <vt:lpstr>Party Organization</vt:lpstr>
      <vt:lpstr>National Party Functions</vt:lpstr>
      <vt:lpstr>National Committee</vt:lpstr>
      <vt:lpstr>State and Local Party Functions</vt:lpstr>
      <vt:lpstr>Local Organization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Parties and Ideology</dc:title>
  <cp:revision>3</cp:revision>
  <dcterms:modified xsi:type="dcterms:W3CDTF">2017-07-14T19:56:53Z</dcterms:modified>
</cp:coreProperties>
</file>