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ms, Matthew" userId="10037FFE86AFD336@LIVE.COM" providerId="AD" clId="Web-{908B1806-A383-4985-AEF4-2E417C3B1BC6}"/>
    <pc:docChg chg="addSld modSld modSection">
      <pc:chgData name="Herms, Matthew" userId="10037FFE86AFD336@LIVE.COM" providerId="AD" clId="Web-{908B1806-A383-4985-AEF4-2E417C3B1BC6}" dt="2018-01-10T17:54:51.868" v="2184"/>
      <pc:docMkLst>
        <pc:docMk/>
      </pc:docMkLst>
      <pc:sldChg chg="modSp">
        <pc:chgData name="Herms, Matthew" userId="10037FFE86AFD336@LIVE.COM" providerId="AD" clId="Web-{908B1806-A383-4985-AEF4-2E417C3B1BC6}" dt="2018-01-10T16:30:33.204" v="14"/>
        <pc:sldMkLst>
          <pc:docMk/>
          <pc:sldMk cId="109857222" sldId="256"/>
        </pc:sldMkLst>
        <pc:spChg chg="mod">
          <ac:chgData name="Herms, Matthew" userId="10037FFE86AFD336@LIVE.COM" providerId="AD" clId="Web-{908B1806-A383-4985-AEF4-2E417C3B1BC6}" dt="2018-01-10T16:30:14.751" v="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Herms, Matthew" userId="10037FFE86AFD336@LIVE.COM" providerId="AD" clId="Web-{908B1806-A383-4985-AEF4-2E417C3B1BC6}" dt="2018-01-10T16:30:33.204" v="14"/>
          <ac:spMkLst>
            <pc:docMk/>
            <pc:sldMk cId="109857222" sldId="256"/>
            <ac:spMk id="3" creationId="{00000000-0000-0000-0000-000000000000}"/>
          </ac:spMkLst>
        </pc:spChg>
      </pc:sldChg>
      <pc:sldChg chg="modSp new">
        <pc:chgData name="Herms, Matthew" userId="10037FFE86AFD336@LIVE.COM" providerId="AD" clId="Web-{908B1806-A383-4985-AEF4-2E417C3B1BC6}" dt="2018-01-10T16:57:33.464" v="175"/>
        <pc:sldMkLst>
          <pc:docMk/>
          <pc:sldMk cId="2257191285" sldId="257"/>
        </pc:sldMkLst>
        <pc:spChg chg="mod">
          <ac:chgData name="Herms, Matthew" userId="10037FFE86AFD336@LIVE.COM" providerId="AD" clId="Web-{908B1806-A383-4985-AEF4-2E417C3B1BC6}" dt="2018-01-10T16:31:21.376" v="25"/>
          <ac:spMkLst>
            <pc:docMk/>
            <pc:sldMk cId="2257191285" sldId="257"/>
            <ac:spMk id="2" creationId="{997753ED-B073-4552-ABEF-50235704536A}"/>
          </ac:spMkLst>
        </pc:spChg>
        <pc:spChg chg="mod">
          <ac:chgData name="Herms, Matthew" userId="10037FFE86AFD336@LIVE.COM" providerId="AD" clId="Web-{908B1806-A383-4985-AEF4-2E417C3B1BC6}" dt="2018-01-10T16:57:33.464" v="175"/>
          <ac:spMkLst>
            <pc:docMk/>
            <pc:sldMk cId="2257191285" sldId="257"/>
            <ac:spMk id="3" creationId="{7C960AE2-8164-475C-8744-2D2CE2C6FED6}"/>
          </ac:spMkLst>
        </pc:spChg>
      </pc:sldChg>
      <pc:sldChg chg="modSp new">
        <pc:chgData name="Herms, Matthew" userId="10037FFE86AFD336@LIVE.COM" providerId="AD" clId="Web-{908B1806-A383-4985-AEF4-2E417C3B1BC6}" dt="2018-01-10T17:16:04.487" v="416"/>
        <pc:sldMkLst>
          <pc:docMk/>
          <pc:sldMk cId="716672523" sldId="258"/>
        </pc:sldMkLst>
        <pc:spChg chg="mod">
          <ac:chgData name="Herms, Matthew" userId="10037FFE86AFD336@LIVE.COM" providerId="AD" clId="Web-{908B1806-A383-4985-AEF4-2E417C3B1BC6}" dt="2018-01-10T16:57:37.902" v="180"/>
          <ac:spMkLst>
            <pc:docMk/>
            <pc:sldMk cId="716672523" sldId="258"/>
            <ac:spMk id="2" creationId="{1B7741A2-6836-49F9-B976-7E4FAEE1C4B4}"/>
          </ac:spMkLst>
        </pc:spChg>
        <pc:spChg chg="mod">
          <ac:chgData name="Herms, Matthew" userId="10037FFE86AFD336@LIVE.COM" providerId="AD" clId="Web-{908B1806-A383-4985-AEF4-2E417C3B1BC6}" dt="2018-01-10T17:16:04.487" v="416"/>
          <ac:spMkLst>
            <pc:docMk/>
            <pc:sldMk cId="716672523" sldId="258"/>
            <ac:spMk id="3" creationId="{C4561E81-154F-43A7-99A5-99CC0E5CEF9C}"/>
          </ac:spMkLst>
        </pc:spChg>
      </pc:sldChg>
      <pc:sldChg chg="modSp new">
        <pc:chgData name="Herms, Matthew" userId="10037FFE86AFD336@LIVE.COM" providerId="AD" clId="Web-{908B1806-A383-4985-AEF4-2E417C3B1BC6}" dt="2018-01-10T17:19:34.692" v="576"/>
        <pc:sldMkLst>
          <pc:docMk/>
          <pc:sldMk cId="2610033535" sldId="259"/>
        </pc:sldMkLst>
        <pc:spChg chg="mod">
          <ac:chgData name="Herms, Matthew" userId="10037FFE86AFD336@LIVE.COM" providerId="AD" clId="Web-{908B1806-A383-4985-AEF4-2E417C3B1BC6}" dt="2018-01-10T17:16:16.175" v="425"/>
          <ac:spMkLst>
            <pc:docMk/>
            <pc:sldMk cId="2610033535" sldId="259"/>
            <ac:spMk id="2" creationId="{7ECA271A-73BE-48A1-A52D-5DB1AB53DD49}"/>
          </ac:spMkLst>
        </pc:spChg>
        <pc:spChg chg="mod">
          <ac:chgData name="Herms, Matthew" userId="10037FFE86AFD336@LIVE.COM" providerId="AD" clId="Web-{908B1806-A383-4985-AEF4-2E417C3B1BC6}" dt="2018-01-10T17:19:34.692" v="576"/>
          <ac:spMkLst>
            <pc:docMk/>
            <pc:sldMk cId="2610033535" sldId="259"/>
            <ac:spMk id="3" creationId="{8E5F1043-19CB-4134-855B-AB96CE0FB113}"/>
          </ac:spMkLst>
        </pc:spChg>
      </pc:sldChg>
      <pc:sldChg chg="modSp new">
        <pc:chgData name="Herms, Matthew" userId="10037FFE86AFD336@LIVE.COM" providerId="AD" clId="Web-{908B1806-A383-4985-AEF4-2E417C3B1BC6}" dt="2018-01-10T17:22:00.536" v="716"/>
        <pc:sldMkLst>
          <pc:docMk/>
          <pc:sldMk cId="2281703481" sldId="260"/>
        </pc:sldMkLst>
        <pc:spChg chg="mod">
          <ac:chgData name="Herms, Matthew" userId="10037FFE86AFD336@LIVE.COM" providerId="AD" clId="Web-{908B1806-A383-4985-AEF4-2E417C3B1BC6}" dt="2018-01-10T17:19:50.676" v="583"/>
          <ac:spMkLst>
            <pc:docMk/>
            <pc:sldMk cId="2281703481" sldId="260"/>
            <ac:spMk id="2" creationId="{91A10B18-FA4D-4AFF-8BB2-2FEBFA49CF81}"/>
          </ac:spMkLst>
        </pc:spChg>
        <pc:spChg chg="mod">
          <ac:chgData name="Herms, Matthew" userId="10037FFE86AFD336@LIVE.COM" providerId="AD" clId="Web-{908B1806-A383-4985-AEF4-2E417C3B1BC6}" dt="2018-01-10T17:22:00.536" v="716"/>
          <ac:spMkLst>
            <pc:docMk/>
            <pc:sldMk cId="2281703481" sldId="260"/>
            <ac:spMk id="3" creationId="{51ACB183-D16D-45E1-B8F8-F8C89D05FC8B}"/>
          </ac:spMkLst>
        </pc:spChg>
      </pc:sldChg>
      <pc:sldChg chg="modSp new">
        <pc:chgData name="Herms, Matthew" userId="10037FFE86AFD336@LIVE.COM" providerId="AD" clId="Web-{908B1806-A383-4985-AEF4-2E417C3B1BC6}" dt="2018-01-10T17:24:38.256" v="883"/>
        <pc:sldMkLst>
          <pc:docMk/>
          <pc:sldMk cId="1618206807" sldId="261"/>
        </pc:sldMkLst>
        <pc:spChg chg="mod">
          <ac:chgData name="Herms, Matthew" userId="10037FFE86AFD336@LIVE.COM" providerId="AD" clId="Web-{908B1806-A383-4985-AEF4-2E417C3B1BC6}" dt="2018-01-10T17:22:18.130" v="748"/>
          <ac:spMkLst>
            <pc:docMk/>
            <pc:sldMk cId="1618206807" sldId="261"/>
            <ac:spMk id="2" creationId="{D91D3359-6161-495D-BB18-922E088839BA}"/>
          </ac:spMkLst>
        </pc:spChg>
        <pc:spChg chg="mod">
          <ac:chgData name="Herms, Matthew" userId="10037FFE86AFD336@LIVE.COM" providerId="AD" clId="Web-{908B1806-A383-4985-AEF4-2E417C3B1BC6}" dt="2018-01-10T17:24:38.256" v="883"/>
          <ac:spMkLst>
            <pc:docMk/>
            <pc:sldMk cId="1618206807" sldId="261"/>
            <ac:spMk id="3" creationId="{578722DA-8E2D-445A-8523-CBD662B62C21}"/>
          </ac:spMkLst>
        </pc:spChg>
      </pc:sldChg>
      <pc:sldChg chg="modSp new">
        <pc:chgData name="Herms, Matthew" userId="10037FFE86AFD336@LIVE.COM" providerId="AD" clId="Web-{908B1806-A383-4985-AEF4-2E417C3B1BC6}" dt="2018-01-10T17:26:39.960" v="990"/>
        <pc:sldMkLst>
          <pc:docMk/>
          <pc:sldMk cId="3345318988" sldId="262"/>
        </pc:sldMkLst>
        <pc:spChg chg="mod">
          <ac:chgData name="Herms, Matthew" userId="10037FFE86AFD336@LIVE.COM" providerId="AD" clId="Web-{908B1806-A383-4985-AEF4-2E417C3B1BC6}" dt="2018-01-10T17:24:45.022" v="888"/>
          <ac:spMkLst>
            <pc:docMk/>
            <pc:sldMk cId="3345318988" sldId="262"/>
            <ac:spMk id="2" creationId="{89B1D649-4A85-42BA-9A6F-1F07243E0EFB}"/>
          </ac:spMkLst>
        </pc:spChg>
        <pc:spChg chg="mod">
          <ac:chgData name="Herms, Matthew" userId="10037FFE86AFD336@LIVE.COM" providerId="AD" clId="Web-{908B1806-A383-4985-AEF4-2E417C3B1BC6}" dt="2018-01-10T17:26:39.960" v="990"/>
          <ac:spMkLst>
            <pc:docMk/>
            <pc:sldMk cId="3345318988" sldId="262"/>
            <ac:spMk id="3" creationId="{DDAC55F8-9026-4145-8821-85D76B60BCBC}"/>
          </ac:spMkLst>
        </pc:spChg>
      </pc:sldChg>
      <pc:sldChg chg="modSp new">
        <pc:chgData name="Herms, Matthew" userId="10037FFE86AFD336@LIVE.COM" providerId="AD" clId="Web-{908B1806-A383-4985-AEF4-2E417C3B1BC6}" dt="2018-01-10T17:31:43.431" v="1165"/>
        <pc:sldMkLst>
          <pc:docMk/>
          <pc:sldMk cId="2241715130" sldId="263"/>
        </pc:sldMkLst>
        <pc:spChg chg="mod">
          <ac:chgData name="Herms, Matthew" userId="10037FFE86AFD336@LIVE.COM" providerId="AD" clId="Web-{908B1806-A383-4985-AEF4-2E417C3B1BC6}" dt="2018-01-10T17:26:50.288" v="999"/>
          <ac:spMkLst>
            <pc:docMk/>
            <pc:sldMk cId="2241715130" sldId="263"/>
            <ac:spMk id="2" creationId="{D356280D-D4DD-4851-8A6A-426EED9F5AD3}"/>
          </ac:spMkLst>
        </pc:spChg>
        <pc:spChg chg="mod">
          <ac:chgData name="Herms, Matthew" userId="10037FFE86AFD336@LIVE.COM" providerId="AD" clId="Web-{908B1806-A383-4985-AEF4-2E417C3B1BC6}" dt="2018-01-10T17:31:43.431" v="1165"/>
          <ac:spMkLst>
            <pc:docMk/>
            <pc:sldMk cId="2241715130" sldId="263"/>
            <ac:spMk id="3" creationId="{8C320973-7541-4CB1-9B5E-9833F48B7848}"/>
          </ac:spMkLst>
        </pc:spChg>
      </pc:sldChg>
      <pc:sldChg chg="modSp new">
        <pc:chgData name="Herms, Matthew" userId="10037FFE86AFD336@LIVE.COM" providerId="AD" clId="Web-{908B1806-A383-4985-AEF4-2E417C3B1BC6}" dt="2018-01-10T17:41:43.165" v="1462"/>
        <pc:sldMkLst>
          <pc:docMk/>
          <pc:sldMk cId="764722681" sldId="264"/>
        </pc:sldMkLst>
        <pc:spChg chg="mod">
          <ac:chgData name="Herms, Matthew" userId="10037FFE86AFD336@LIVE.COM" providerId="AD" clId="Web-{908B1806-A383-4985-AEF4-2E417C3B1BC6}" dt="2018-01-10T17:32:40.915" v="1172"/>
          <ac:spMkLst>
            <pc:docMk/>
            <pc:sldMk cId="764722681" sldId="264"/>
            <ac:spMk id="2" creationId="{541F249B-B470-4B3E-A90D-A68E76BE3985}"/>
          </ac:spMkLst>
        </pc:spChg>
        <pc:spChg chg="mod">
          <ac:chgData name="Herms, Matthew" userId="10037FFE86AFD336@LIVE.COM" providerId="AD" clId="Web-{908B1806-A383-4985-AEF4-2E417C3B1BC6}" dt="2018-01-10T17:41:43.165" v="1462"/>
          <ac:spMkLst>
            <pc:docMk/>
            <pc:sldMk cId="764722681" sldId="264"/>
            <ac:spMk id="3" creationId="{F96704EE-E321-4E3C-9296-B502C59C7230}"/>
          </ac:spMkLst>
        </pc:spChg>
      </pc:sldChg>
      <pc:sldChg chg="modSp new">
        <pc:chgData name="Herms, Matthew" userId="10037FFE86AFD336@LIVE.COM" providerId="AD" clId="Web-{908B1806-A383-4985-AEF4-2E417C3B1BC6}" dt="2018-01-10T17:45:25.596" v="1668"/>
        <pc:sldMkLst>
          <pc:docMk/>
          <pc:sldMk cId="2071354050" sldId="265"/>
        </pc:sldMkLst>
        <pc:spChg chg="mod">
          <ac:chgData name="Herms, Matthew" userId="10037FFE86AFD336@LIVE.COM" providerId="AD" clId="Web-{908B1806-A383-4985-AEF4-2E417C3B1BC6}" dt="2018-01-10T17:41:48.822" v="1467"/>
          <ac:spMkLst>
            <pc:docMk/>
            <pc:sldMk cId="2071354050" sldId="265"/>
            <ac:spMk id="2" creationId="{7FF2BDE8-8073-4B4D-980B-EB0D6266556E}"/>
          </ac:spMkLst>
        </pc:spChg>
        <pc:spChg chg="mod">
          <ac:chgData name="Herms, Matthew" userId="10037FFE86AFD336@LIVE.COM" providerId="AD" clId="Web-{908B1806-A383-4985-AEF4-2E417C3B1BC6}" dt="2018-01-10T17:45:25.596" v="1668"/>
          <ac:spMkLst>
            <pc:docMk/>
            <pc:sldMk cId="2071354050" sldId="265"/>
            <ac:spMk id="3" creationId="{CE4DC5E8-8033-4028-9681-E5A4DBAF8DE0}"/>
          </ac:spMkLst>
        </pc:spChg>
      </pc:sldChg>
      <pc:sldChg chg="modSp new">
        <pc:chgData name="Herms, Matthew" userId="10037FFE86AFD336@LIVE.COM" providerId="AD" clId="Web-{908B1806-A383-4985-AEF4-2E417C3B1BC6}" dt="2018-01-10T17:48:46.967" v="1869"/>
        <pc:sldMkLst>
          <pc:docMk/>
          <pc:sldMk cId="3065663267" sldId="266"/>
        </pc:sldMkLst>
        <pc:spChg chg="mod">
          <ac:chgData name="Herms, Matthew" userId="10037FFE86AFD336@LIVE.COM" providerId="AD" clId="Web-{908B1806-A383-4985-AEF4-2E417C3B1BC6}" dt="2018-01-10T17:45:32.315" v="1678"/>
          <ac:spMkLst>
            <pc:docMk/>
            <pc:sldMk cId="3065663267" sldId="266"/>
            <ac:spMk id="2" creationId="{B94EAEC7-DBFD-4CC4-8BC7-792945D7CF3A}"/>
          </ac:spMkLst>
        </pc:spChg>
        <pc:spChg chg="mod">
          <ac:chgData name="Herms, Matthew" userId="10037FFE86AFD336@LIVE.COM" providerId="AD" clId="Web-{908B1806-A383-4985-AEF4-2E417C3B1BC6}" dt="2018-01-10T17:48:46.967" v="1869"/>
          <ac:spMkLst>
            <pc:docMk/>
            <pc:sldMk cId="3065663267" sldId="266"/>
            <ac:spMk id="3" creationId="{11331A7B-1B5C-4A23-AEB2-907226E93719}"/>
          </ac:spMkLst>
        </pc:spChg>
      </pc:sldChg>
      <pc:sldChg chg="modSp new">
        <pc:chgData name="Herms, Matthew" userId="10037FFE86AFD336@LIVE.COM" providerId="AD" clId="Web-{908B1806-A383-4985-AEF4-2E417C3B1BC6}" dt="2018-01-10T17:52:17.693" v="2032"/>
        <pc:sldMkLst>
          <pc:docMk/>
          <pc:sldMk cId="2364971585" sldId="267"/>
        </pc:sldMkLst>
        <pc:spChg chg="mod">
          <ac:chgData name="Herms, Matthew" userId="10037FFE86AFD336@LIVE.COM" providerId="AD" clId="Web-{908B1806-A383-4985-AEF4-2E417C3B1BC6}" dt="2018-01-10T17:49:21.406" v="1876"/>
          <ac:spMkLst>
            <pc:docMk/>
            <pc:sldMk cId="2364971585" sldId="267"/>
            <ac:spMk id="2" creationId="{8ED09DCB-DB5D-4605-A9CE-702B24A6B39A}"/>
          </ac:spMkLst>
        </pc:spChg>
        <pc:spChg chg="mod">
          <ac:chgData name="Herms, Matthew" userId="10037FFE86AFD336@LIVE.COM" providerId="AD" clId="Web-{908B1806-A383-4985-AEF4-2E417C3B1BC6}" dt="2018-01-10T17:52:17.693" v="2032"/>
          <ac:spMkLst>
            <pc:docMk/>
            <pc:sldMk cId="2364971585" sldId="267"/>
            <ac:spMk id="3" creationId="{15987653-A832-4A90-B2CE-C99CC5BDF306}"/>
          </ac:spMkLst>
        </pc:spChg>
      </pc:sldChg>
      <pc:sldChg chg="modSp new">
        <pc:chgData name="Herms, Matthew" userId="10037FFE86AFD336@LIVE.COM" providerId="AD" clId="Web-{908B1806-A383-4985-AEF4-2E417C3B1BC6}" dt="2018-01-10T17:54:51.868" v="2183"/>
        <pc:sldMkLst>
          <pc:docMk/>
          <pc:sldMk cId="3176648973" sldId="268"/>
        </pc:sldMkLst>
        <pc:spChg chg="mod">
          <ac:chgData name="Herms, Matthew" userId="10037FFE86AFD336@LIVE.COM" providerId="AD" clId="Web-{908B1806-A383-4985-AEF4-2E417C3B1BC6}" dt="2018-01-10T17:52:23.240" v="2041"/>
          <ac:spMkLst>
            <pc:docMk/>
            <pc:sldMk cId="3176648973" sldId="268"/>
            <ac:spMk id="2" creationId="{B464223E-C643-4FBF-B67C-99C76648E58C}"/>
          </ac:spMkLst>
        </pc:spChg>
        <pc:spChg chg="mod">
          <ac:chgData name="Herms, Matthew" userId="10037FFE86AFD336@LIVE.COM" providerId="AD" clId="Web-{908B1806-A383-4985-AEF4-2E417C3B1BC6}" dt="2018-01-10T17:54:51.868" v="2183"/>
          <ac:spMkLst>
            <pc:docMk/>
            <pc:sldMk cId="3176648973" sldId="268"/>
            <ac:spMk id="3" creationId="{B39CB598-F8AF-4E76-AE8B-05DC3A01524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68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871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954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82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020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770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264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65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118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8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83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82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4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7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1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Revenue and Expenditures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U.S. Government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2BDE8-8073-4B4D-980B-EB0D62665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Budget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DC5E8-8033-4028-9681-E5A4DBAF8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President initiates the budget process</a:t>
            </a:r>
          </a:p>
          <a:p>
            <a:r>
              <a:rPr lang="en-US"/>
              <a:t>The president submits a budget to Congress at the beginning of the yearly session</a:t>
            </a:r>
          </a:p>
          <a:p>
            <a:r>
              <a:rPr lang="en-US"/>
              <a:t>The process of making the budget starts 18 months before submission.</a:t>
            </a:r>
          </a:p>
          <a:p>
            <a:r>
              <a:rPr lang="en-US"/>
              <a:t>Federal agencies prepare spending plans, and submit them to the OMB.  Agencies must defend their requests at hearings.</a:t>
            </a:r>
          </a:p>
          <a:p>
            <a:r>
              <a:rPr lang="en-US"/>
              <a:t>Revised numbers (usually lower) are then put into the budget</a:t>
            </a:r>
          </a:p>
        </p:txBody>
      </p:sp>
    </p:spTree>
    <p:extLst>
      <p:ext uri="{BB962C8B-B14F-4D97-AF65-F5344CB8AC3E}">
        <p14:creationId xmlns:p14="http://schemas.microsoft.com/office/powerpoint/2010/main" val="2071354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EAEC7-DBFD-4CC4-8BC7-792945D7C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Budget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31A7B-1B5C-4A23-AEB2-907226E93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President's proposals are then submitted to the Budget Committee in the House and the Senate.</a:t>
            </a:r>
          </a:p>
          <a:p>
            <a:r>
              <a:rPr lang="en-US"/>
              <a:t>The budget is then studied with the help of the Congressional Budget Office (CBO). the CBO gives numbers independent of the OMB</a:t>
            </a:r>
          </a:p>
          <a:p>
            <a:r>
              <a:rPr lang="en-US"/>
              <a:t>Tax measures are sent to the House's Ways and Means Committee and the Senate's Finance Committee.  These committees hold hearings on the budget's proposals</a:t>
            </a:r>
          </a:p>
        </p:txBody>
      </p:sp>
    </p:spTree>
    <p:extLst>
      <p:ext uri="{BB962C8B-B14F-4D97-AF65-F5344CB8AC3E}">
        <p14:creationId xmlns:p14="http://schemas.microsoft.com/office/powerpoint/2010/main" val="3065663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09DCB-DB5D-4605-A9CE-702B24A6B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Budget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87653-A832-4A90-B2CE-C99CC5BDF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Lobbyists are involved</a:t>
            </a:r>
          </a:p>
          <a:p>
            <a:r>
              <a:rPr lang="en-US"/>
              <a:t>Both Houses propose a concurrent resolution that must be passed by May 15</a:t>
            </a:r>
          </a:p>
          <a:p>
            <a:r>
              <a:rPr lang="en-US"/>
              <a:t>A second budget resolution must be passed by Sept. 15.  By this time no appropriation measures can exceed the proposed budget.</a:t>
            </a:r>
          </a:p>
          <a:p>
            <a:r>
              <a:rPr lang="en-US"/>
              <a:t>Congress passes 13 appropriation bills per year, all which must be passed by October 1.</a:t>
            </a:r>
          </a:p>
        </p:txBody>
      </p:sp>
    </p:spTree>
    <p:extLst>
      <p:ext uri="{BB962C8B-B14F-4D97-AF65-F5344CB8AC3E}">
        <p14:creationId xmlns:p14="http://schemas.microsoft.com/office/powerpoint/2010/main" val="2364971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4223E-C643-4FBF-B67C-99C76648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Budget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CB598-F8AF-4E76-AE8B-05DC3A015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Congress rarely meets these deadlines.</a:t>
            </a:r>
          </a:p>
          <a:p>
            <a:r>
              <a:rPr lang="en-US"/>
              <a:t>To avoid a government shutdown, a continuing resolution must be passed, allowing agencies to still function based on the previous year's appropriation amount</a:t>
            </a:r>
          </a:p>
          <a:p>
            <a:r>
              <a:rPr lang="en-US"/>
              <a:t>Most recent shutdowns: 1995, 2013</a:t>
            </a:r>
          </a:p>
        </p:txBody>
      </p:sp>
    </p:spTree>
    <p:extLst>
      <p:ext uri="{BB962C8B-B14F-4D97-AF65-F5344CB8AC3E}">
        <p14:creationId xmlns:p14="http://schemas.microsoft.com/office/powerpoint/2010/main" val="3176648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753ED-B073-4552-ABEF-502357045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to 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60AE2-8164-475C-8744-2D2CE2C6F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Article I Section 8 Clause 1</a:t>
            </a:r>
          </a:p>
          <a:p>
            <a:r>
              <a:rPr lang="en-US"/>
              <a:t>This power is given to Congress</a:t>
            </a:r>
          </a:p>
          <a:p>
            <a:r>
              <a:rPr lang="en-US"/>
              <a:t>The power to tax is limited-Cannot tax a church service</a:t>
            </a:r>
          </a:p>
          <a:p>
            <a:r>
              <a:rPr lang="en-US"/>
              <a:t>Cannot tax exports</a:t>
            </a:r>
          </a:p>
          <a:p>
            <a:r>
              <a:rPr lang="en-US"/>
              <a:t>Direct taxes must be in proportion to state population</a:t>
            </a:r>
          </a:p>
          <a:p>
            <a:r>
              <a:rPr lang="en-US"/>
              <a:t>Exception-Federal Income Tax- 16th Amendment 1913</a:t>
            </a:r>
          </a:p>
        </p:txBody>
      </p:sp>
    </p:spTree>
    <p:extLst>
      <p:ext uri="{BB962C8B-B14F-4D97-AF65-F5344CB8AC3E}">
        <p14:creationId xmlns:p14="http://schemas.microsoft.com/office/powerpoint/2010/main" val="2257191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741A2-6836-49F9-B976-7E4FAEE1C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Income 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61E81-154F-43A7-99A5-99CC0E5CE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It is progressive.  The more you earn, the higher percentage you pay.</a:t>
            </a:r>
          </a:p>
          <a:p>
            <a:r>
              <a:rPr lang="en-US"/>
              <a:t>Produces the largest amount of federal revenue</a:t>
            </a:r>
          </a:p>
          <a:p>
            <a:r>
              <a:rPr lang="en-US"/>
              <a:t>Deduction-what you are allowed to deduct from your taxable income value</a:t>
            </a:r>
          </a:p>
          <a:p>
            <a:r>
              <a:rPr lang="en-US"/>
              <a:t>Ex-mortgage interest, charitable contributions</a:t>
            </a:r>
          </a:p>
          <a:p>
            <a:r>
              <a:rPr lang="en-US"/>
              <a:t>Some people pay no income tax due to deductions and tax credits (usually low income earners)</a:t>
            </a:r>
          </a:p>
          <a:p>
            <a:r>
              <a:rPr lang="en-US"/>
              <a:t>Bottom rate-10% up to $19K (used to be $9k)Top Rate-37% (was 39.6%) 7 brackets</a:t>
            </a:r>
          </a:p>
        </p:txBody>
      </p:sp>
    </p:spTree>
    <p:extLst>
      <p:ext uri="{BB962C8B-B14F-4D97-AF65-F5344CB8AC3E}">
        <p14:creationId xmlns:p14="http://schemas.microsoft.com/office/powerpoint/2010/main" val="716672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A271A-73BE-48A1-A52D-5DB1AB53D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Income Tax cont'd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F1043-19CB-4134-855B-AB96CE0FB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Most people pay through paycheck withholdings</a:t>
            </a:r>
          </a:p>
          <a:p>
            <a:r>
              <a:rPr lang="en-US"/>
              <a:t>3 federal withholdings: Social Security (OASDI), Medicare, and unemployment- These are regressive taxes. They are set at a fixed rate</a:t>
            </a:r>
          </a:p>
          <a:p>
            <a:r>
              <a:rPr lang="en-US"/>
              <a:t>If your employer takes too much out, you get a refund.  If they take too little, you have to pay.</a:t>
            </a:r>
          </a:p>
        </p:txBody>
      </p:sp>
    </p:spTree>
    <p:extLst>
      <p:ext uri="{BB962C8B-B14F-4D97-AF65-F5344CB8AC3E}">
        <p14:creationId xmlns:p14="http://schemas.microsoft.com/office/powerpoint/2010/main" val="2610033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10B18-FA4D-4AFF-8BB2-2FEBFA49C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Excise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CB183-D16D-45E1-B8F8-F8C89D05F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Tax laid on the manufacture, sale, or consumption of goods.</a:t>
            </a:r>
          </a:p>
          <a:p>
            <a:r>
              <a:rPr lang="en-US"/>
              <a:t>Excise taxes on oil, tobacco, alcohol, firearms, phone services, airline tickets.</a:t>
            </a:r>
          </a:p>
          <a:p>
            <a:r>
              <a:rPr lang="en-US"/>
              <a:t>Usually called 'hidden taxes'. Can be called a luxury tax or a sin tax.</a:t>
            </a:r>
          </a:p>
        </p:txBody>
      </p:sp>
    </p:spTree>
    <p:extLst>
      <p:ext uri="{BB962C8B-B14F-4D97-AF65-F5344CB8AC3E}">
        <p14:creationId xmlns:p14="http://schemas.microsoft.com/office/powerpoint/2010/main" val="2281703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D3359-6161-495D-BB18-922E08883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Estate and Gift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722DA-8E2D-445A-8523-CBD662B62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Estate Tax- levied on the assets of someone who dies.</a:t>
            </a:r>
          </a:p>
          <a:p>
            <a:r>
              <a:rPr lang="en-US"/>
              <a:t>Inheritance tax- tax on the portion inherited by an heir.</a:t>
            </a:r>
          </a:p>
          <a:p>
            <a:r>
              <a:rPr lang="en-US"/>
              <a:t>Most states levy inheritance taxes, not estate taxes.</a:t>
            </a:r>
          </a:p>
          <a:p>
            <a:r>
              <a:rPr lang="en-US"/>
              <a:t>Gift tax- Tax on gift given to someone not your spouse over $14,000 dollars.</a:t>
            </a:r>
          </a:p>
        </p:txBody>
      </p:sp>
    </p:spTree>
    <p:extLst>
      <p:ext uri="{BB962C8B-B14F-4D97-AF65-F5344CB8AC3E}">
        <p14:creationId xmlns:p14="http://schemas.microsoft.com/office/powerpoint/2010/main" val="1618206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1D649-4A85-42BA-9A6F-1F07243E0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C55F8-9026-4145-8821-85D76B60B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Custom duties- taxes on imports</a:t>
            </a:r>
          </a:p>
          <a:p>
            <a:r>
              <a:rPr lang="en-US"/>
              <a:t>Interest- charges from borrowing money for loans.</a:t>
            </a:r>
          </a:p>
          <a:p>
            <a:r>
              <a:rPr lang="en-US"/>
              <a:t>Canal tolls, passport fees copyright patents, etc.</a:t>
            </a:r>
          </a:p>
        </p:txBody>
      </p:sp>
    </p:spTree>
    <p:extLst>
      <p:ext uri="{BB962C8B-B14F-4D97-AF65-F5344CB8AC3E}">
        <p14:creationId xmlns:p14="http://schemas.microsoft.com/office/powerpoint/2010/main" val="3345318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6280D-D4DD-4851-8A6A-426EED9F5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Expenditures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20973-7541-4CB1-9B5E-9833F48B7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Money that is spent on government programs</a:t>
            </a:r>
          </a:p>
          <a:p>
            <a:r>
              <a:rPr lang="en-US"/>
              <a:t>Medicare, Medicaid and Social Security take up a lot of the federal budget for spending. DHHS spends more money than any other agency- $1.2 trillion in 2017!</a:t>
            </a:r>
          </a:p>
          <a:p>
            <a:r>
              <a:rPr lang="en-US"/>
              <a:t>Entitlements- benefits federal law says must be paid to all who meet eligibility requirements.</a:t>
            </a:r>
          </a:p>
        </p:txBody>
      </p:sp>
    </p:spTree>
    <p:extLst>
      <p:ext uri="{BB962C8B-B14F-4D97-AF65-F5344CB8AC3E}">
        <p14:creationId xmlns:p14="http://schemas.microsoft.com/office/powerpoint/2010/main" val="2241715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F249B-B470-4B3E-A90D-A68E76BE3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Public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04EE-E321-4E3C-9296-B502C59C7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Public debt vs. GDP- for every dollar generated in GDP, the debt is $1.03</a:t>
            </a:r>
          </a:p>
          <a:p>
            <a:r>
              <a:rPr lang="en-US"/>
              <a:t>Public debt is at $20.6 trillion</a:t>
            </a:r>
          </a:p>
          <a:p>
            <a:r>
              <a:rPr lang="en-US"/>
              <a:t>Interest payments on the debt are $475 billion dollars for FY 2017</a:t>
            </a:r>
          </a:p>
          <a:p>
            <a:r>
              <a:rPr lang="en-US"/>
              <a:t>Controllable Spending- spending on national parks, highway projects, etc.</a:t>
            </a:r>
          </a:p>
          <a:p>
            <a:r>
              <a:rPr lang="en-US"/>
              <a:t>Uncontrollable spending- entitlement programs.  Cannot control the number of citizens meeting eligibility requirements.</a:t>
            </a:r>
          </a:p>
        </p:txBody>
      </p:sp>
    </p:spTree>
    <p:extLst>
      <p:ext uri="{BB962C8B-B14F-4D97-AF65-F5344CB8AC3E}">
        <p14:creationId xmlns:p14="http://schemas.microsoft.com/office/powerpoint/2010/main" val="7647226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Organic</vt:lpstr>
      <vt:lpstr>Revenue and Expenditures</vt:lpstr>
      <vt:lpstr>Power to Tax</vt:lpstr>
      <vt:lpstr>Income tax</vt:lpstr>
      <vt:lpstr>Income Tax cont'd</vt:lpstr>
      <vt:lpstr>Excise taxes</vt:lpstr>
      <vt:lpstr>Estate and Gift Taxes</vt:lpstr>
      <vt:lpstr>Other Taxes</vt:lpstr>
      <vt:lpstr>Expenditures</vt:lpstr>
      <vt:lpstr>Public Debt</vt:lpstr>
      <vt:lpstr>Budget Process</vt:lpstr>
      <vt:lpstr>Budget process</vt:lpstr>
      <vt:lpstr>Budget process</vt:lpstr>
      <vt:lpstr>Budget process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Revenue and Expenditures</dc:title>
  <cp:revision>1</cp:revision>
  <dcterms:modified xsi:type="dcterms:W3CDTF">2018-01-10T17:54:52Z</dcterms:modified>
</cp:coreProperties>
</file>