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29EFA-8737-437B-9A36-53CD4DA85308}" v="336" dt="2017-08-09T16:56:45.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3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158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23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41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16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55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49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15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63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412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60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294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6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2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634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24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884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8/9/2017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43165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3343652252"/>
              </p:ext>
            </p:extLst>
          </p:nvPr>
        </p:nvSpPr>
        <p:spPr/>
        <p:txBody>
          <a:bodyPr/>
          <a:lstStyle/>
          <a:p>
            <a:r>
              <a:rPr lang="en-US"/>
              <a:t>Legislative Branch</a:t>
            </a:r>
          </a:p>
        </p:txBody>
      </p:sp>
      <p:sp>
        <p:nvSpPr>
          <p:cNvPr id="3" name="Subtitle 2"/>
          <p:cNvSpPr>
            <a:spLocks noGrp="1"/>
          </p:cNvSpPr>
          <p:nvPr>
            <p:ph type="subTitle" idx="1"/>
            <p:extLst>
              <p:ext uri="{D42A27DB-BD31-4B8C-83A1-F6EECF244321}">
                <p14:modId xmlns:p14="http://schemas.microsoft.com/office/powerpoint/2010/main" val="2192354939"/>
              </p:ext>
            </p:extLst>
          </p:nvPr>
        </p:nvSpPr>
        <p:spPr/>
        <p:txBody>
          <a:bodyPr/>
          <a:lstStyle/>
          <a:p>
            <a:r>
              <a:rPr lang="en-US"/>
              <a:t>Chapter 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83040440"/>
              </p:ext>
            </p:extLst>
          </p:nvPr>
        </p:nvSpPr>
        <p:spPr/>
        <p:txBody>
          <a:bodyPr/>
          <a:lstStyle/>
          <a:p>
            <a:r>
              <a:rPr lang="en-US"/>
              <a:t>Congressional Compensation</a:t>
            </a:r>
          </a:p>
        </p:txBody>
      </p:sp>
      <p:sp>
        <p:nvSpPr>
          <p:cNvPr id="3" name="Content Placeholder 2"/>
          <p:cNvSpPr>
            <a:spLocks noGrp="1"/>
          </p:cNvSpPr>
          <p:nvPr>
            <p:ph idx="1"/>
            <p:extLst>
              <p:ext uri="{D42A27DB-BD31-4B8C-83A1-F6EECF244321}">
                <p14:modId xmlns:p14="http://schemas.microsoft.com/office/powerpoint/2010/main" val="4170486152"/>
              </p:ext>
            </p:extLst>
          </p:nvPr>
        </p:nvSpPr>
        <p:spPr/>
        <p:txBody>
          <a:bodyPr>
            <a:normAutofit/>
          </a:bodyPr>
          <a:lstStyle/>
          <a:p>
            <a:r>
              <a:rPr lang="en-US"/>
              <a:t>Salary: Senators and Representatives receive $174,000 per year. Speaker of the House receives $223,500.  The Vice-President receives $230,700 per year. Senate president pro </a:t>
            </a:r>
            <a:r>
              <a:rPr lang="en-US" err="1"/>
              <a:t>tem</a:t>
            </a:r>
            <a:r>
              <a:rPr lang="en-US"/>
              <a:t> and floor leaders receive $193,400 per year.</a:t>
            </a:r>
          </a:p>
          <a:p>
            <a:r>
              <a:rPr lang="en-US"/>
              <a:t>Tax deduction for having two residences</a:t>
            </a:r>
          </a:p>
          <a:p>
            <a:r>
              <a:rPr lang="en-US"/>
              <a:t>Generous travel allowances</a:t>
            </a:r>
          </a:p>
          <a:p>
            <a:r>
              <a:rPr lang="en-US"/>
              <a:t>Low cost health care</a:t>
            </a:r>
          </a:p>
          <a:p>
            <a:r>
              <a:rPr lang="en-US"/>
              <a:t>Generous retirement benefits.</a:t>
            </a:r>
          </a:p>
        </p:txBody>
      </p:sp>
    </p:spTree>
    <p:extLst>
      <p:ext uri="{BB962C8B-B14F-4D97-AF65-F5344CB8AC3E}">
        <p14:creationId xmlns:p14="http://schemas.microsoft.com/office/powerpoint/2010/main" val="395697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20493958"/>
              </p:ext>
            </p:extLst>
          </p:nvPr>
        </p:nvSpPr>
        <p:spPr/>
        <p:txBody>
          <a:bodyPr/>
          <a:lstStyle/>
          <a:p>
            <a:r>
              <a:rPr lang="en-US"/>
              <a:t>Section 2-The Two Houses</a:t>
            </a:r>
          </a:p>
        </p:txBody>
      </p:sp>
      <p:sp>
        <p:nvSpPr>
          <p:cNvPr id="3" name="Content Placeholder 2"/>
          <p:cNvSpPr>
            <a:spLocks noGrp="1"/>
          </p:cNvSpPr>
          <p:nvPr>
            <p:ph idx="1"/>
            <p:extLst>
              <p:ext uri="{D42A27DB-BD31-4B8C-83A1-F6EECF244321}">
                <p14:modId xmlns:p14="http://schemas.microsoft.com/office/powerpoint/2010/main" val="604839775"/>
              </p:ext>
            </p:extLst>
          </p:nvPr>
        </p:nvSpPr>
        <p:spPr/>
        <p:txBody>
          <a:bodyPr/>
          <a:lstStyle/>
          <a:p>
            <a:r>
              <a:rPr lang="en-US"/>
              <a:t>435 members. These seats are apportioned based on the population of the state.  Each state is guaranteed at least one seat.</a:t>
            </a:r>
          </a:p>
          <a:p>
            <a:r>
              <a:rPr lang="en-US"/>
              <a:t>Members of the House are elected to two-year terms.</a:t>
            </a:r>
          </a:p>
        </p:txBody>
      </p:sp>
    </p:spTree>
    <p:extLst>
      <p:ext uri="{BB962C8B-B14F-4D97-AF65-F5344CB8AC3E}">
        <p14:creationId xmlns:p14="http://schemas.microsoft.com/office/powerpoint/2010/main" val="212684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57028190"/>
              </p:ext>
            </p:extLst>
          </p:nvPr>
        </p:nvSpPr>
        <p:spPr/>
        <p:txBody>
          <a:bodyPr/>
          <a:lstStyle/>
          <a:p>
            <a:r>
              <a:rPr lang="en-US"/>
              <a:t>Reapportionment</a:t>
            </a:r>
          </a:p>
        </p:txBody>
      </p:sp>
      <p:sp>
        <p:nvSpPr>
          <p:cNvPr id="3" name="Content Placeholder 2"/>
          <p:cNvSpPr>
            <a:spLocks noGrp="1"/>
          </p:cNvSpPr>
          <p:nvPr>
            <p:ph idx="1"/>
            <p:extLst>
              <p:ext uri="{D42A27DB-BD31-4B8C-83A1-F6EECF244321}">
                <p14:modId xmlns:p14="http://schemas.microsoft.com/office/powerpoint/2010/main" val="2163364337"/>
              </p:ext>
            </p:extLst>
          </p:nvPr>
        </p:nvSpPr>
        <p:spPr/>
        <p:txBody>
          <a:bodyPr>
            <a:normAutofit lnSpcReduction="10000"/>
          </a:bodyPr>
          <a:lstStyle/>
          <a:p>
            <a:r>
              <a:rPr lang="en-US"/>
              <a:t>Article I directs Congress to do this every 10 years</a:t>
            </a:r>
          </a:p>
          <a:p>
            <a:r>
              <a:rPr lang="en-US"/>
              <a:t>Reapportionment Act of 1929</a:t>
            </a:r>
          </a:p>
          <a:p>
            <a:r>
              <a:rPr lang="en-US"/>
              <a:t>Permanent size is 435</a:t>
            </a:r>
          </a:p>
          <a:p>
            <a:r>
              <a:rPr lang="en-US"/>
              <a:t>Following the census, Census Bureau determines how many seats each state has</a:t>
            </a:r>
          </a:p>
          <a:p>
            <a:r>
              <a:rPr lang="en-US"/>
              <a:t>Bureau must send plan to the President</a:t>
            </a:r>
          </a:p>
          <a:p>
            <a:r>
              <a:rPr lang="en-US"/>
              <a:t>If not rejected within 60 days, it becomes effective</a:t>
            </a:r>
          </a:p>
        </p:txBody>
      </p:sp>
    </p:spTree>
    <p:extLst>
      <p:ext uri="{BB962C8B-B14F-4D97-AF65-F5344CB8AC3E}">
        <p14:creationId xmlns:p14="http://schemas.microsoft.com/office/powerpoint/2010/main" val="257341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18853850"/>
              </p:ext>
            </p:extLst>
          </p:nvPr>
        </p:nvSpPr>
        <p:spPr/>
        <p:txBody>
          <a:bodyPr/>
          <a:lstStyle/>
          <a:p>
            <a:r>
              <a:rPr lang="en-US"/>
              <a:t>Congressional Districts</a:t>
            </a:r>
          </a:p>
        </p:txBody>
      </p:sp>
      <p:sp>
        <p:nvSpPr>
          <p:cNvPr id="3" name="Content Placeholder 2"/>
          <p:cNvSpPr>
            <a:spLocks noGrp="1"/>
          </p:cNvSpPr>
          <p:nvPr>
            <p:ph idx="1"/>
            <p:extLst>
              <p:ext uri="{D42A27DB-BD31-4B8C-83A1-F6EECF244321}">
                <p14:modId xmlns:p14="http://schemas.microsoft.com/office/powerpoint/2010/main" val="3595586668"/>
              </p:ext>
            </p:extLst>
          </p:nvPr>
        </p:nvSpPr>
        <p:spPr/>
        <p:txBody>
          <a:bodyPr/>
          <a:lstStyle/>
          <a:p>
            <a:r>
              <a:rPr lang="en-US"/>
              <a:t>Single-member district: voters within the district choose a candidate from a group of candidates running for office.</a:t>
            </a:r>
          </a:p>
          <a:p>
            <a:r>
              <a:rPr lang="en-US"/>
              <a:t>At-large- The whole state can vote on candidates as a whole. This system was scrapped in 1842 because of its inherent unfairness.</a:t>
            </a:r>
          </a:p>
          <a:p>
            <a:r>
              <a:rPr lang="en-US"/>
              <a:t>Gerrymandering: Districts that are drawn to the benefit of one party.</a:t>
            </a:r>
          </a:p>
          <a:p>
            <a:r>
              <a:rPr lang="en-US"/>
              <a:t>Has made most districts safe for incumbents</a:t>
            </a:r>
          </a:p>
        </p:txBody>
      </p:sp>
    </p:spTree>
    <p:extLst>
      <p:ext uri="{BB962C8B-B14F-4D97-AF65-F5344CB8AC3E}">
        <p14:creationId xmlns:p14="http://schemas.microsoft.com/office/powerpoint/2010/main" val="410640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86555769"/>
              </p:ext>
            </p:extLst>
          </p:nvPr>
        </p:nvSpPr>
        <p:spPr/>
        <p:txBody>
          <a:bodyPr/>
          <a:lstStyle/>
          <a:p>
            <a:r>
              <a:rPr lang="en-US" err="1"/>
              <a:t>Wesberry</a:t>
            </a:r>
            <a:r>
              <a:rPr lang="en-US"/>
              <a:t> v. Sanders</a:t>
            </a:r>
          </a:p>
        </p:txBody>
      </p:sp>
      <p:sp>
        <p:nvSpPr>
          <p:cNvPr id="3" name="Content Placeholder 2"/>
          <p:cNvSpPr>
            <a:spLocks noGrp="1"/>
          </p:cNvSpPr>
          <p:nvPr>
            <p:ph idx="1"/>
            <p:extLst>
              <p:ext uri="{D42A27DB-BD31-4B8C-83A1-F6EECF244321}">
                <p14:modId xmlns:p14="http://schemas.microsoft.com/office/powerpoint/2010/main" val="2766623391"/>
              </p:ext>
            </p:extLst>
          </p:nvPr>
        </p:nvSpPr>
        <p:spPr/>
        <p:txBody>
          <a:bodyPr/>
          <a:lstStyle/>
          <a:p>
            <a:r>
              <a:rPr lang="en-US"/>
              <a:t>States have to draw districts of substantially equal populations</a:t>
            </a:r>
          </a:p>
          <a:p>
            <a:r>
              <a:rPr lang="en-US"/>
              <a:t>'One person one vote'</a:t>
            </a:r>
          </a:p>
          <a:p>
            <a:r>
              <a:rPr lang="en-US"/>
              <a:t>Party in power in state legislatures redraw the districts.</a:t>
            </a:r>
          </a:p>
        </p:txBody>
      </p:sp>
    </p:spTree>
    <p:extLst>
      <p:ext uri="{BB962C8B-B14F-4D97-AF65-F5344CB8AC3E}">
        <p14:creationId xmlns:p14="http://schemas.microsoft.com/office/powerpoint/2010/main" val="68706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918510257"/>
              </p:ext>
            </p:extLst>
          </p:nvPr>
        </p:nvSpPr>
        <p:spPr/>
        <p:txBody>
          <a:bodyPr/>
          <a:lstStyle/>
          <a:p>
            <a:r>
              <a:rPr lang="en-US"/>
              <a:t>House Elections</a:t>
            </a:r>
          </a:p>
        </p:txBody>
      </p:sp>
      <p:sp>
        <p:nvSpPr>
          <p:cNvPr id="3" name="Content Placeholder 2"/>
          <p:cNvSpPr>
            <a:spLocks noGrp="1"/>
          </p:cNvSpPr>
          <p:nvPr>
            <p:ph idx="1"/>
            <p:extLst>
              <p:ext uri="{D42A27DB-BD31-4B8C-83A1-F6EECF244321}">
                <p14:modId xmlns:p14="http://schemas.microsoft.com/office/powerpoint/2010/main" val="1482375908"/>
              </p:ext>
            </p:extLst>
          </p:nvPr>
        </p:nvSpPr>
        <p:spPr/>
        <p:txBody>
          <a:bodyPr/>
          <a:lstStyle/>
          <a:p>
            <a:r>
              <a:rPr lang="en-US"/>
              <a:t>Tuesday following the first Monday of November.</a:t>
            </a:r>
          </a:p>
          <a:p>
            <a:r>
              <a:rPr lang="en-US"/>
              <a:t>Elections held in non-presidential years are called off-year elections</a:t>
            </a:r>
          </a:p>
        </p:txBody>
      </p:sp>
    </p:spTree>
    <p:extLst>
      <p:ext uri="{BB962C8B-B14F-4D97-AF65-F5344CB8AC3E}">
        <p14:creationId xmlns:p14="http://schemas.microsoft.com/office/powerpoint/2010/main" val="238639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04986261"/>
              </p:ext>
            </p:extLst>
          </p:nvPr>
        </p:nvSpPr>
        <p:spPr/>
        <p:txBody>
          <a:bodyPr/>
          <a:lstStyle/>
          <a:p>
            <a:r>
              <a:rPr lang="en-US"/>
              <a:t>Formal Qualifications</a:t>
            </a:r>
          </a:p>
        </p:txBody>
      </p:sp>
      <p:sp>
        <p:nvSpPr>
          <p:cNvPr id="3" name="Content Placeholder 2"/>
          <p:cNvSpPr>
            <a:spLocks noGrp="1"/>
          </p:cNvSpPr>
          <p:nvPr>
            <p:ph idx="1"/>
            <p:extLst>
              <p:ext uri="{D42A27DB-BD31-4B8C-83A1-F6EECF244321}">
                <p14:modId xmlns:p14="http://schemas.microsoft.com/office/powerpoint/2010/main" val="50305829"/>
              </p:ext>
            </p:extLst>
          </p:nvPr>
        </p:nvSpPr>
        <p:spPr/>
        <p:txBody>
          <a:bodyPr/>
          <a:lstStyle/>
          <a:p>
            <a:r>
              <a:rPr lang="en-US"/>
              <a:t>Must be 25 years of age</a:t>
            </a:r>
          </a:p>
          <a:p>
            <a:r>
              <a:rPr lang="en-US"/>
              <a:t>Must be a citizen for at least 7 years</a:t>
            </a:r>
          </a:p>
          <a:p>
            <a:r>
              <a:rPr lang="en-US"/>
              <a:t>Must be an inhabitant of the state from where the representative is being elected</a:t>
            </a:r>
          </a:p>
          <a:p>
            <a:endParaRPr lang="en-US"/>
          </a:p>
        </p:txBody>
      </p:sp>
    </p:spTree>
    <p:extLst>
      <p:ext uri="{BB962C8B-B14F-4D97-AF65-F5344CB8AC3E}">
        <p14:creationId xmlns:p14="http://schemas.microsoft.com/office/powerpoint/2010/main" val="357037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424633802"/>
              </p:ext>
            </p:extLst>
          </p:nvPr>
        </p:nvSpPr>
        <p:spPr/>
        <p:txBody>
          <a:bodyPr/>
          <a:lstStyle/>
          <a:p>
            <a:r>
              <a:rPr lang="en-US"/>
              <a:t>Imposing Standards</a:t>
            </a:r>
          </a:p>
        </p:txBody>
      </p:sp>
      <p:sp>
        <p:nvSpPr>
          <p:cNvPr id="3" name="Content Placeholder 2"/>
          <p:cNvSpPr>
            <a:spLocks noGrp="1"/>
          </p:cNvSpPr>
          <p:nvPr>
            <p:ph idx="1"/>
            <p:extLst>
              <p:ext uri="{D42A27DB-BD31-4B8C-83A1-F6EECF244321}">
                <p14:modId xmlns:p14="http://schemas.microsoft.com/office/powerpoint/2010/main" val="2047516345"/>
              </p:ext>
            </p:extLst>
          </p:nvPr>
        </p:nvSpPr>
        <p:spPr/>
        <p:txBody>
          <a:bodyPr/>
          <a:lstStyle/>
          <a:p>
            <a:r>
              <a:rPr lang="en-US"/>
              <a:t>Congress can refuse to seat a member-elect</a:t>
            </a:r>
          </a:p>
          <a:p>
            <a:r>
              <a:rPr lang="en-US"/>
              <a:t>Can punish for disorderly behavior</a:t>
            </a:r>
          </a:p>
          <a:p>
            <a:r>
              <a:rPr lang="en-US"/>
              <a:t>Can expel members of Congress</a:t>
            </a:r>
          </a:p>
        </p:txBody>
      </p:sp>
    </p:spTree>
    <p:extLst>
      <p:ext uri="{BB962C8B-B14F-4D97-AF65-F5344CB8AC3E}">
        <p14:creationId xmlns:p14="http://schemas.microsoft.com/office/powerpoint/2010/main" val="34085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64003699"/>
              </p:ext>
            </p:extLst>
          </p:nvPr>
        </p:nvSpPr>
        <p:spPr/>
        <p:txBody>
          <a:bodyPr/>
          <a:lstStyle/>
          <a:p>
            <a:r>
              <a:rPr lang="en-US"/>
              <a:t>Informal qualifications</a:t>
            </a:r>
          </a:p>
        </p:txBody>
      </p:sp>
      <p:sp>
        <p:nvSpPr>
          <p:cNvPr id="3" name="Content Placeholder 2"/>
          <p:cNvSpPr>
            <a:spLocks noGrp="1"/>
          </p:cNvSpPr>
          <p:nvPr>
            <p:ph idx="1"/>
            <p:extLst>
              <p:ext uri="{D42A27DB-BD31-4B8C-83A1-F6EECF244321}">
                <p14:modId xmlns:p14="http://schemas.microsoft.com/office/powerpoint/2010/main" val="1551198867"/>
              </p:ext>
            </p:extLst>
          </p:nvPr>
        </p:nvSpPr>
        <p:spPr/>
        <p:txBody>
          <a:bodyPr/>
          <a:lstStyle/>
          <a:p>
            <a:r>
              <a:rPr lang="en-US"/>
              <a:t>Being an incumbent-person who holds the office.  This is a major advantage</a:t>
            </a:r>
          </a:p>
          <a:p>
            <a:r>
              <a:rPr lang="en-US"/>
              <a:t>The ability to raise funds</a:t>
            </a:r>
          </a:p>
        </p:txBody>
      </p:sp>
    </p:spTree>
    <p:extLst>
      <p:ext uri="{BB962C8B-B14F-4D97-AF65-F5344CB8AC3E}">
        <p14:creationId xmlns:p14="http://schemas.microsoft.com/office/powerpoint/2010/main" val="196357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18042775"/>
              </p:ext>
            </p:extLst>
          </p:nvPr>
        </p:nvSpPr>
        <p:spPr/>
        <p:txBody>
          <a:bodyPr/>
          <a:lstStyle/>
          <a:p>
            <a:r>
              <a:rPr lang="en-US"/>
              <a:t>The Senate</a:t>
            </a:r>
          </a:p>
        </p:txBody>
      </p:sp>
      <p:sp>
        <p:nvSpPr>
          <p:cNvPr id="3" name="Content Placeholder 2"/>
          <p:cNvSpPr>
            <a:spLocks noGrp="1"/>
          </p:cNvSpPr>
          <p:nvPr>
            <p:ph idx="1"/>
            <p:extLst>
              <p:ext uri="{D42A27DB-BD31-4B8C-83A1-F6EECF244321}">
                <p14:modId xmlns:p14="http://schemas.microsoft.com/office/powerpoint/2010/main" val="1811861463"/>
              </p:ext>
            </p:extLst>
          </p:nvPr>
        </p:nvSpPr>
        <p:spPr/>
        <p:txBody>
          <a:bodyPr/>
          <a:lstStyle/>
          <a:p>
            <a:r>
              <a:rPr lang="en-US"/>
              <a:t>Two senators from each state</a:t>
            </a:r>
          </a:p>
          <a:p>
            <a:r>
              <a:rPr lang="en-US"/>
              <a:t>Seen as the body to be a 'necessary fence' against the 'fickleness and passion' of the House-James Madison</a:t>
            </a:r>
          </a:p>
        </p:txBody>
      </p:sp>
    </p:spTree>
    <p:extLst>
      <p:ext uri="{BB962C8B-B14F-4D97-AF65-F5344CB8AC3E}">
        <p14:creationId xmlns:p14="http://schemas.microsoft.com/office/powerpoint/2010/main" val="418134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16133171"/>
              </p:ext>
            </p:extLst>
          </p:nvPr>
        </p:nvSpPr>
        <p:spPr/>
        <p:txBody>
          <a:bodyPr/>
          <a:lstStyle/>
          <a:p>
            <a:r>
              <a:rPr lang="en-US"/>
              <a:t>Legislator Responsibilities</a:t>
            </a:r>
          </a:p>
        </p:txBody>
      </p:sp>
      <p:sp>
        <p:nvSpPr>
          <p:cNvPr id="3" name="Content Placeholder 2"/>
          <p:cNvSpPr>
            <a:spLocks noGrp="1"/>
          </p:cNvSpPr>
          <p:nvPr>
            <p:ph idx="1"/>
            <p:extLst>
              <p:ext uri="{D42A27DB-BD31-4B8C-83A1-F6EECF244321}">
                <p14:modId xmlns:p14="http://schemas.microsoft.com/office/powerpoint/2010/main" val="896600507"/>
              </p:ext>
            </p:extLst>
          </p:nvPr>
        </p:nvSpPr>
        <p:spPr/>
        <p:txBody>
          <a:bodyPr/>
          <a:lstStyle/>
          <a:p>
            <a:r>
              <a:rPr lang="en-US"/>
              <a:t>Legislators</a:t>
            </a:r>
          </a:p>
          <a:p>
            <a:r>
              <a:rPr lang="en-US"/>
              <a:t>Representatives of their constituents</a:t>
            </a:r>
          </a:p>
          <a:p>
            <a:r>
              <a:rPr lang="en-US"/>
              <a:t>Committee members</a:t>
            </a:r>
          </a:p>
          <a:p>
            <a:r>
              <a:rPr lang="en-US"/>
              <a:t>Servants of their constituents</a:t>
            </a:r>
          </a:p>
          <a:p>
            <a:r>
              <a:rPr lang="en-US"/>
              <a:t>Politicians</a:t>
            </a:r>
          </a:p>
        </p:txBody>
      </p:sp>
    </p:spTree>
    <p:extLst>
      <p:ext uri="{BB962C8B-B14F-4D97-AF65-F5344CB8AC3E}">
        <p14:creationId xmlns:p14="http://schemas.microsoft.com/office/powerpoint/2010/main" val="234198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1721672"/>
              </p:ext>
            </p:extLst>
          </p:nvPr>
        </p:nvSpPr>
        <p:spPr/>
        <p:txBody>
          <a:bodyPr/>
          <a:lstStyle/>
          <a:p>
            <a:r>
              <a:rPr lang="en-US"/>
              <a:t>Choosing and Electing Senators</a:t>
            </a:r>
          </a:p>
        </p:txBody>
      </p:sp>
      <p:sp>
        <p:nvSpPr>
          <p:cNvPr id="3" name="Content Placeholder 2"/>
          <p:cNvSpPr>
            <a:spLocks noGrp="1"/>
          </p:cNvSpPr>
          <p:nvPr>
            <p:ph idx="1"/>
            <p:extLst>
              <p:ext uri="{D42A27DB-BD31-4B8C-83A1-F6EECF244321}">
                <p14:modId xmlns:p14="http://schemas.microsoft.com/office/powerpoint/2010/main" val="4284458332"/>
              </p:ext>
            </p:extLst>
          </p:nvPr>
        </p:nvSpPr>
        <p:spPr/>
        <p:txBody>
          <a:bodyPr>
            <a:normAutofit lnSpcReduction="10000"/>
          </a:bodyPr>
          <a:lstStyle/>
          <a:p>
            <a:r>
              <a:rPr lang="en-US"/>
              <a:t>Originally chosen by state legislatures.</a:t>
            </a:r>
          </a:p>
          <a:p>
            <a:r>
              <a:rPr lang="en-US"/>
              <a:t>Changed with 17th Amendment in 1913. Now senators are chosen by voters</a:t>
            </a:r>
          </a:p>
          <a:p>
            <a:r>
              <a:rPr lang="en-US"/>
              <a:t>Elected to a six year term</a:t>
            </a:r>
          </a:p>
          <a:p>
            <a:r>
              <a:rPr lang="en-US"/>
              <a:t>Chosen at-large</a:t>
            </a:r>
          </a:p>
          <a:p>
            <a:r>
              <a:rPr lang="en-US"/>
              <a:t>No limits on terms served.</a:t>
            </a:r>
          </a:p>
          <a:p>
            <a:r>
              <a:rPr lang="en-US"/>
              <a:t>Robert Byrd-51 years</a:t>
            </a:r>
          </a:p>
          <a:p>
            <a:r>
              <a:rPr lang="en-US"/>
              <a:t>Today: Patrick Leahy of Vermont. 42 years and 4 months (as of August 8)</a:t>
            </a:r>
          </a:p>
        </p:txBody>
      </p:sp>
    </p:spTree>
    <p:extLst>
      <p:ext uri="{BB962C8B-B14F-4D97-AF65-F5344CB8AC3E}">
        <p14:creationId xmlns:p14="http://schemas.microsoft.com/office/powerpoint/2010/main" val="412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7383386"/>
              </p:ext>
            </p:extLst>
          </p:nvPr>
        </p:nvSpPr>
        <p:spPr/>
        <p:txBody>
          <a:bodyPr/>
          <a:lstStyle/>
          <a:p>
            <a:r>
              <a:rPr lang="en-US"/>
              <a:t>Election of Senators</a:t>
            </a:r>
          </a:p>
        </p:txBody>
      </p:sp>
      <p:sp>
        <p:nvSpPr>
          <p:cNvPr id="3" name="Content Placeholder 2"/>
          <p:cNvSpPr>
            <a:spLocks noGrp="1"/>
          </p:cNvSpPr>
          <p:nvPr>
            <p:ph idx="1"/>
            <p:extLst>
              <p:ext uri="{D42A27DB-BD31-4B8C-83A1-F6EECF244321}">
                <p14:modId xmlns:p14="http://schemas.microsoft.com/office/powerpoint/2010/main" val="473360034"/>
              </p:ext>
            </p:extLst>
          </p:nvPr>
        </p:nvSpPr>
        <p:spPr/>
        <p:txBody>
          <a:bodyPr/>
          <a:lstStyle/>
          <a:p>
            <a:r>
              <a:rPr lang="en-US"/>
              <a:t>Staggered to where only one-third of the body is up for re-election. This makes it a continuous body.</a:t>
            </a:r>
          </a:p>
          <a:p>
            <a:r>
              <a:rPr lang="en-US"/>
              <a:t>The have larger constituencies, which makes them concerned with the 'bigger picture'.</a:t>
            </a:r>
          </a:p>
          <a:p>
            <a:r>
              <a:rPr lang="en-US"/>
              <a:t>Usually able to better attract media attention</a:t>
            </a:r>
          </a:p>
          <a:p>
            <a:r>
              <a:rPr lang="en-US"/>
              <a:t>Also some senators have presidential ambitions</a:t>
            </a:r>
          </a:p>
        </p:txBody>
      </p:sp>
    </p:spTree>
    <p:extLst>
      <p:ext uri="{BB962C8B-B14F-4D97-AF65-F5344CB8AC3E}">
        <p14:creationId xmlns:p14="http://schemas.microsoft.com/office/powerpoint/2010/main" val="297675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89426921"/>
              </p:ext>
            </p:extLst>
          </p:nvPr>
        </p:nvSpPr>
        <p:spPr/>
        <p:txBody>
          <a:bodyPr/>
          <a:lstStyle/>
          <a:p>
            <a:r>
              <a:rPr lang="en-US"/>
              <a:t>Qualifications for Office in the Senate</a:t>
            </a:r>
          </a:p>
        </p:txBody>
      </p:sp>
      <p:sp>
        <p:nvSpPr>
          <p:cNvPr id="3" name="Content Placeholder 2"/>
          <p:cNvSpPr>
            <a:spLocks noGrp="1"/>
          </p:cNvSpPr>
          <p:nvPr>
            <p:ph idx="1"/>
            <p:extLst>
              <p:ext uri="{D42A27DB-BD31-4B8C-83A1-F6EECF244321}">
                <p14:modId xmlns:p14="http://schemas.microsoft.com/office/powerpoint/2010/main" val="187240253"/>
              </p:ext>
            </p:extLst>
          </p:nvPr>
        </p:nvSpPr>
        <p:spPr/>
        <p:txBody>
          <a:bodyPr>
            <a:normAutofit fontScale="92500" lnSpcReduction="10000"/>
          </a:bodyPr>
          <a:lstStyle/>
          <a:p>
            <a:r>
              <a:rPr lang="en-US"/>
              <a:t>Must be at least 30 years old</a:t>
            </a:r>
          </a:p>
          <a:p>
            <a:r>
              <a:rPr lang="en-US"/>
              <a:t>Benn a citizen of the U.S. for 9 years</a:t>
            </a:r>
          </a:p>
          <a:p>
            <a:r>
              <a:rPr lang="en-US"/>
              <a:t>Live in the state from which they are elected (no time requirement)</a:t>
            </a:r>
          </a:p>
          <a:p>
            <a:r>
              <a:rPr lang="en-US"/>
              <a:t>Most in Senate have name recognition, political experience, and the ability to fundraise</a:t>
            </a:r>
          </a:p>
          <a:p>
            <a:r>
              <a:rPr lang="en-US"/>
              <a:t>Senate can challenge a member-elect and can exclude member elect with majority vote (this hasn't happened since 1867)</a:t>
            </a:r>
          </a:p>
          <a:p>
            <a:r>
              <a:rPr lang="en-US"/>
              <a:t>The Senate has the power to expel its members</a:t>
            </a:r>
          </a:p>
        </p:txBody>
      </p:sp>
    </p:spTree>
    <p:extLst>
      <p:ext uri="{BB962C8B-B14F-4D97-AF65-F5344CB8AC3E}">
        <p14:creationId xmlns:p14="http://schemas.microsoft.com/office/powerpoint/2010/main" val="61950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3762873"/>
              </p:ext>
            </p:extLst>
          </p:nvPr>
        </p:nvSpPr>
        <p:spPr/>
        <p:txBody>
          <a:bodyPr/>
          <a:lstStyle/>
          <a:p>
            <a:r>
              <a:rPr lang="en-US"/>
              <a:t>Expressed powers</a:t>
            </a:r>
          </a:p>
        </p:txBody>
      </p:sp>
      <p:sp>
        <p:nvSpPr>
          <p:cNvPr id="3" name="Content Placeholder 2"/>
          <p:cNvSpPr>
            <a:spLocks noGrp="1"/>
          </p:cNvSpPr>
          <p:nvPr>
            <p:ph idx="1"/>
            <p:extLst>
              <p:ext uri="{D42A27DB-BD31-4B8C-83A1-F6EECF244321}">
                <p14:modId xmlns:p14="http://schemas.microsoft.com/office/powerpoint/2010/main" val="3154971382"/>
              </p:ext>
            </p:extLst>
          </p:nvPr>
        </p:nvSpPr>
        <p:spPr/>
        <p:txBody>
          <a:bodyPr/>
          <a:lstStyle/>
          <a:p>
            <a:r>
              <a:rPr lang="en-US"/>
              <a:t>Expressed Powers- Powers given explicitly by being specifically written</a:t>
            </a:r>
          </a:p>
          <a:p>
            <a:r>
              <a:rPr lang="en-US"/>
              <a:t>Most found in Article I Section 8 of the Constitution</a:t>
            </a:r>
          </a:p>
        </p:txBody>
      </p:sp>
    </p:spTree>
    <p:extLst>
      <p:ext uri="{BB962C8B-B14F-4D97-AF65-F5344CB8AC3E}">
        <p14:creationId xmlns:p14="http://schemas.microsoft.com/office/powerpoint/2010/main" val="48027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807506414"/>
              </p:ext>
            </p:extLst>
          </p:nvPr>
        </p:nvSpPr>
        <p:spPr/>
        <p:txBody>
          <a:bodyPr/>
          <a:lstStyle/>
          <a:p>
            <a:r>
              <a:rPr lang="en-US"/>
              <a:t>Commerce Power</a:t>
            </a:r>
          </a:p>
        </p:txBody>
      </p:sp>
      <p:sp>
        <p:nvSpPr>
          <p:cNvPr id="3" name="Content Placeholder 2"/>
          <p:cNvSpPr>
            <a:spLocks noGrp="1"/>
          </p:cNvSpPr>
          <p:nvPr>
            <p:ph idx="1"/>
            <p:extLst>
              <p:ext uri="{D42A27DB-BD31-4B8C-83A1-F6EECF244321}">
                <p14:modId xmlns:p14="http://schemas.microsoft.com/office/powerpoint/2010/main" val="2434649037"/>
              </p:ext>
            </p:extLst>
          </p:nvPr>
        </p:nvSpPr>
        <p:spPr/>
        <p:txBody>
          <a:bodyPr>
            <a:normAutofit fontScale="85000" lnSpcReduction="20000"/>
          </a:bodyPr>
          <a:lstStyle/>
          <a:p>
            <a:r>
              <a:rPr lang="en-US"/>
              <a:t>Article I Section 8 Clause 3</a:t>
            </a:r>
          </a:p>
          <a:p>
            <a:r>
              <a:rPr lang="en-US"/>
              <a:t>Gives Congress the power to regulate interstate and foreign trade</a:t>
            </a:r>
          </a:p>
          <a:p>
            <a:r>
              <a:rPr lang="en-US"/>
              <a:t>Gibbons v. Ogden 1824- Ogden argued that Gibbons could not run a competing line between New York and New Jersey because only he received a permit from Robert Fulton-New York Courts agreed. Gibbons appealed based on the Commerce Clause.</a:t>
            </a:r>
          </a:p>
          <a:p>
            <a:r>
              <a:rPr lang="en-US"/>
              <a:t>Gibbons won his appeal at the Supreme Court. Chief Justice wrote "Commerce, undoubtedly, is traffic, but it is something more; it is intercourse.  It describes commercial intercourse between nations, and parts of nations, in all its branches, and is regulated by prescribing rules for carrying on that intercourse</a:t>
            </a:r>
          </a:p>
          <a:p>
            <a:r>
              <a:rPr lang="en-US"/>
              <a:t>This case broke the steamboat monopolies</a:t>
            </a:r>
          </a:p>
        </p:txBody>
      </p:sp>
    </p:spTree>
    <p:extLst>
      <p:ext uri="{BB962C8B-B14F-4D97-AF65-F5344CB8AC3E}">
        <p14:creationId xmlns:p14="http://schemas.microsoft.com/office/powerpoint/2010/main" val="51891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28327402"/>
              </p:ext>
            </p:extLst>
          </p:nvPr>
        </p:nvSpPr>
        <p:spPr/>
        <p:txBody>
          <a:bodyPr/>
          <a:lstStyle/>
          <a:p>
            <a:r>
              <a:rPr lang="en-US"/>
              <a:t>Limits of the Commerce Power</a:t>
            </a:r>
          </a:p>
        </p:txBody>
      </p:sp>
      <p:sp>
        <p:nvSpPr>
          <p:cNvPr id="3" name="Content Placeholder 2"/>
          <p:cNvSpPr>
            <a:spLocks noGrp="1"/>
          </p:cNvSpPr>
          <p:nvPr>
            <p:ph idx="1"/>
            <p:extLst>
              <p:ext uri="{D42A27DB-BD31-4B8C-83A1-F6EECF244321}">
                <p14:modId xmlns:p14="http://schemas.microsoft.com/office/powerpoint/2010/main" val="1979855110"/>
              </p:ext>
            </p:extLst>
          </p:nvPr>
        </p:nvSpPr>
        <p:spPr/>
        <p:txBody>
          <a:bodyPr/>
          <a:lstStyle/>
          <a:p>
            <a:r>
              <a:rPr lang="en-US"/>
              <a:t>Congress cannot tax exports</a:t>
            </a:r>
          </a:p>
          <a:p>
            <a:r>
              <a:rPr lang="en-US"/>
              <a:t>Cannot favor the ports of one State over another in the regulation of trade</a:t>
            </a:r>
          </a:p>
          <a:p>
            <a:r>
              <a:rPr lang="en-US"/>
              <a:t>Cannot require vessels bound to, or from, one State be obliged to enter, clear, or pay Duties in another</a:t>
            </a:r>
          </a:p>
          <a:p>
            <a:r>
              <a:rPr lang="en-US"/>
              <a:t>Could not interfere in the slave trade (until 1808)</a:t>
            </a:r>
          </a:p>
        </p:txBody>
      </p:sp>
    </p:spTree>
    <p:extLst>
      <p:ext uri="{BB962C8B-B14F-4D97-AF65-F5344CB8AC3E}">
        <p14:creationId xmlns:p14="http://schemas.microsoft.com/office/powerpoint/2010/main" val="243557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65247017"/>
              </p:ext>
            </p:extLst>
          </p:nvPr>
        </p:nvSpPr>
        <p:spPr/>
        <p:txBody>
          <a:bodyPr/>
          <a:lstStyle/>
          <a:p>
            <a:r>
              <a:rPr lang="en-US"/>
              <a:t>Money Powers</a:t>
            </a:r>
          </a:p>
        </p:txBody>
      </p:sp>
      <p:sp>
        <p:nvSpPr>
          <p:cNvPr id="3" name="Content Placeholder 2"/>
          <p:cNvSpPr>
            <a:spLocks noGrp="1"/>
          </p:cNvSpPr>
          <p:nvPr>
            <p:ph idx="1"/>
            <p:extLst>
              <p:ext uri="{D42A27DB-BD31-4B8C-83A1-F6EECF244321}">
                <p14:modId xmlns:p14="http://schemas.microsoft.com/office/powerpoint/2010/main" val="2681679059"/>
              </p:ext>
            </p:extLst>
          </p:nvPr>
        </p:nvSpPr>
        <p:spPr/>
        <p:txBody>
          <a:bodyPr/>
          <a:lstStyle/>
          <a:p>
            <a:r>
              <a:rPr lang="en-US"/>
              <a:t>Congress has the power to tax- Article I Section 8 Clause 1.  This came about because the Articles of the Confederation did not give this power, hence no state paid or gave any money</a:t>
            </a:r>
          </a:p>
          <a:p>
            <a:r>
              <a:rPr lang="en-US"/>
              <a:t>Fiscal year 2017 estimate: $3.3 trillion in revenue! 95% of this comes from taxes levied by Congress.</a:t>
            </a:r>
          </a:p>
          <a:p>
            <a:r>
              <a:rPr lang="en-US"/>
              <a:t>Tax: a charge levied by government on persons or property to raise money to meet public needs. Ex-protective tariff on imported goods. Federal licensing is another example of taxation</a:t>
            </a:r>
          </a:p>
        </p:txBody>
      </p:sp>
    </p:spTree>
    <p:extLst>
      <p:ext uri="{BB962C8B-B14F-4D97-AF65-F5344CB8AC3E}">
        <p14:creationId xmlns:p14="http://schemas.microsoft.com/office/powerpoint/2010/main" val="300760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02619895"/>
              </p:ext>
            </p:extLst>
          </p:nvPr>
        </p:nvSpPr>
        <p:spPr/>
        <p:txBody>
          <a:bodyPr/>
          <a:lstStyle/>
          <a:p>
            <a:r>
              <a:rPr lang="en-US"/>
              <a:t>Limits on taxing power</a:t>
            </a:r>
          </a:p>
        </p:txBody>
      </p:sp>
      <p:sp>
        <p:nvSpPr>
          <p:cNvPr id="3" name="Content Placeholder 2"/>
          <p:cNvSpPr>
            <a:spLocks noGrp="1"/>
          </p:cNvSpPr>
          <p:nvPr>
            <p:ph idx="1"/>
            <p:extLst>
              <p:ext uri="{D42A27DB-BD31-4B8C-83A1-F6EECF244321}">
                <p14:modId xmlns:p14="http://schemas.microsoft.com/office/powerpoint/2010/main" val="2132754962"/>
              </p:ext>
            </p:extLst>
          </p:nvPr>
        </p:nvSpPr>
        <p:spPr/>
        <p:txBody>
          <a:bodyPr>
            <a:normAutofit lnSpcReduction="10000"/>
          </a:bodyPr>
          <a:lstStyle/>
          <a:p>
            <a:r>
              <a:rPr lang="en-US"/>
              <a:t>Congress can only tax for public purposes, not private benefit. Taxes are to pay 'debts and provide for the common </a:t>
            </a:r>
            <a:r>
              <a:rPr lang="en-US" err="1"/>
              <a:t>defence</a:t>
            </a:r>
            <a:r>
              <a:rPr lang="en-US"/>
              <a:t> (sic) and general welfare of the United States'</a:t>
            </a:r>
          </a:p>
          <a:p>
            <a:r>
              <a:rPr lang="en-US"/>
              <a:t>Cannot tax exports</a:t>
            </a:r>
          </a:p>
          <a:p>
            <a:r>
              <a:rPr lang="en-US"/>
              <a:t>Direct taxes must be apportioned among the states according to population. This is excluding the Income Tax. Congress has not levied a direct tax outside of the D.C. area since 1861</a:t>
            </a:r>
          </a:p>
          <a:p>
            <a:r>
              <a:rPr lang="en-US"/>
              <a:t>Power to tax income was granted by the 16th Amendment</a:t>
            </a:r>
          </a:p>
        </p:txBody>
      </p:sp>
    </p:spTree>
    <p:extLst>
      <p:ext uri="{BB962C8B-B14F-4D97-AF65-F5344CB8AC3E}">
        <p14:creationId xmlns:p14="http://schemas.microsoft.com/office/powerpoint/2010/main" val="404128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114276025"/>
              </p:ext>
            </p:extLst>
          </p:nvPr>
        </p:nvSpPr>
        <p:spPr/>
        <p:txBody>
          <a:bodyPr/>
          <a:lstStyle/>
          <a:p>
            <a:r>
              <a:rPr lang="en-US"/>
              <a:t>Borrowing Power</a:t>
            </a:r>
          </a:p>
        </p:txBody>
      </p:sp>
      <p:sp>
        <p:nvSpPr>
          <p:cNvPr id="3" name="Content Placeholder 2"/>
          <p:cNvSpPr>
            <a:spLocks noGrp="1"/>
          </p:cNvSpPr>
          <p:nvPr>
            <p:ph idx="1"/>
            <p:extLst>
              <p:ext uri="{D42A27DB-BD31-4B8C-83A1-F6EECF244321}">
                <p14:modId xmlns:p14="http://schemas.microsoft.com/office/powerpoint/2010/main" val="123563900"/>
              </p:ext>
            </p:extLst>
          </p:nvPr>
        </p:nvSpPr>
        <p:spPr/>
        <p:txBody>
          <a:bodyPr/>
          <a:lstStyle/>
          <a:p>
            <a:r>
              <a:rPr lang="en-US"/>
              <a:t>Article I Section 8 Clause 2</a:t>
            </a:r>
          </a:p>
          <a:p>
            <a:r>
              <a:rPr lang="en-US"/>
              <a:t>The power to "borrow money on the credit of the United States."  No limit prescribed by the Constitution.</a:t>
            </a:r>
          </a:p>
          <a:p>
            <a:r>
              <a:rPr lang="en-US"/>
              <a:t>Dept. Of Treasury borrows through treasury notes (T-Bills)</a:t>
            </a:r>
          </a:p>
          <a:p>
            <a:r>
              <a:rPr lang="en-US"/>
              <a:t>Congress has put a statutory limit on public debt-all the money the Federal Government has borrowed and never repaid-plus interest. However, Congress raises the debt ceiling every year.</a:t>
            </a:r>
          </a:p>
        </p:txBody>
      </p:sp>
    </p:spTree>
    <p:extLst>
      <p:ext uri="{BB962C8B-B14F-4D97-AF65-F5344CB8AC3E}">
        <p14:creationId xmlns:p14="http://schemas.microsoft.com/office/powerpoint/2010/main" val="169821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03296716"/>
              </p:ext>
            </p:extLst>
          </p:nvPr>
        </p:nvSpPr>
        <p:spPr/>
        <p:txBody>
          <a:bodyPr/>
          <a:lstStyle/>
          <a:p>
            <a:r>
              <a:rPr lang="en-US"/>
              <a:t>Borrowing Power</a:t>
            </a:r>
          </a:p>
        </p:txBody>
      </p:sp>
      <p:sp>
        <p:nvSpPr>
          <p:cNvPr id="3" name="Content Placeholder 2"/>
          <p:cNvSpPr>
            <a:spLocks noGrp="1"/>
          </p:cNvSpPr>
          <p:nvPr>
            <p:ph idx="1"/>
            <p:extLst>
              <p:ext uri="{D42A27DB-BD31-4B8C-83A1-F6EECF244321}">
                <p14:modId xmlns:p14="http://schemas.microsoft.com/office/powerpoint/2010/main" val="3408152945"/>
              </p:ext>
            </p:extLst>
          </p:nvPr>
        </p:nvSpPr>
        <p:spPr/>
        <p:txBody>
          <a:bodyPr/>
          <a:lstStyle/>
          <a:p>
            <a:r>
              <a:rPr lang="en-US"/>
              <a:t>Debt financing-spending more than what is collected through taxes.</a:t>
            </a:r>
          </a:p>
          <a:p>
            <a:r>
              <a:rPr lang="en-US"/>
              <a:t>Public debt is close to $20 trillion!</a:t>
            </a:r>
          </a:p>
          <a:p>
            <a:r>
              <a:rPr lang="en-US"/>
              <a:t>Deficit is the amount of money spent over what was collected during the fiscal year.</a:t>
            </a:r>
          </a:p>
        </p:txBody>
      </p:sp>
    </p:spTree>
    <p:extLst>
      <p:ext uri="{BB962C8B-B14F-4D97-AF65-F5344CB8AC3E}">
        <p14:creationId xmlns:p14="http://schemas.microsoft.com/office/powerpoint/2010/main" val="167497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452831625"/>
              </p:ext>
            </p:extLst>
          </p:nvPr>
        </p:nvSpPr>
        <p:spPr/>
        <p:txBody>
          <a:bodyPr/>
          <a:lstStyle/>
          <a:p>
            <a:r>
              <a:rPr lang="en-US"/>
              <a:t>Representatives of the People</a:t>
            </a:r>
          </a:p>
        </p:txBody>
      </p:sp>
      <p:sp>
        <p:nvSpPr>
          <p:cNvPr id="3" name="Content Placeholder 2"/>
          <p:cNvSpPr>
            <a:spLocks noGrp="1"/>
          </p:cNvSpPr>
          <p:nvPr>
            <p:ph idx="1"/>
            <p:extLst>
              <p:ext uri="{D42A27DB-BD31-4B8C-83A1-F6EECF244321}">
                <p14:modId xmlns:p14="http://schemas.microsoft.com/office/powerpoint/2010/main" val="90235181"/>
              </p:ext>
            </p:extLst>
          </p:nvPr>
        </p:nvSpPr>
        <p:spPr/>
        <p:txBody>
          <a:bodyPr/>
          <a:lstStyle/>
          <a:p>
            <a:r>
              <a:rPr lang="en-US"/>
              <a:t>Delegates-vote on legislation based on the views of their constituents.  This may force the representative to abandon their own views or the position of the party.</a:t>
            </a:r>
          </a:p>
          <a:p>
            <a:r>
              <a:rPr lang="en-US"/>
              <a:t>Trustees- Conscience and judgment guide the process.  They vote on issues this way, sometimes going against their constituents or party position.</a:t>
            </a:r>
          </a:p>
        </p:txBody>
      </p:sp>
    </p:spTree>
    <p:extLst>
      <p:ext uri="{BB962C8B-B14F-4D97-AF65-F5344CB8AC3E}">
        <p14:creationId xmlns:p14="http://schemas.microsoft.com/office/powerpoint/2010/main" val="186186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82446815"/>
              </p:ext>
            </p:extLst>
          </p:nvPr>
        </p:nvSpPr>
        <p:spPr/>
        <p:txBody>
          <a:bodyPr/>
          <a:lstStyle/>
          <a:p>
            <a:r>
              <a:rPr lang="en-US"/>
              <a:t>Bankruptcy Power</a:t>
            </a:r>
          </a:p>
        </p:txBody>
      </p:sp>
      <p:sp>
        <p:nvSpPr>
          <p:cNvPr id="3" name="Content Placeholder 2"/>
          <p:cNvSpPr>
            <a:spLocks noGrp="1"/>
          </p:cNvSpPr>
          <p:nvPr>
            <p:ph idx="1"/>
            <p:extLst>
              <p:ext uri="{D42A27DB-BD31-4B8C-83A1-F6EECF244321}">
                <p14:modId xmlns:p14="http://schemas.microsoft.com/office/powerpoint/2010/main" val="1490128305"/>
              </p:ext>
            </p:extLst>
          </p:nvPr>
        </p:nvSpPr>
        <p:spPr/>
        <p:txBody>
          <a:bodyPr/>
          <a:lstStyle/>
          <a:p>
            <a:r>
              <a:rPr lang="en-US"/>
              <a:t>Article 1 Section 8 Clause 4-Power "to establish uniform laws on the subject of bankruptcies throughout the United States."</a:t>
            </a:r>
          </a:p>
          <a:p>
            <a:r>
              <a:rPr lang="en-US"/>
              <a:t>Bankrupt- the inability to pay debts in full</a:t>
            </a:r>
          </a:p>
          <a:p>
            <a:r>
              <a:rPr lang="en-US"/>
              <a:t>Bankruptcy: legal proceeding in which the bankrupt individuals assets are distributed to those who are owed money. Nearly all bankruptcy cases are now heard in federal district courts</a:t>
            </a:r>
          </a:p>
        </p:txBody>
      </p:sp>
    </p:spTree>
    <p:extLst>
      <p:ext uri="{BB962C8B-B14F-4D97-AF65-F5344CB8AC3E}">
        <p14:creationId xmlns:p14="http://schemas.microsoft.com/office/powerpoint/2010/main" val="679974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38418632"/>
              </p:ext>
            </p:extLst>
          </p:nvPr>
        </p:nvSpPr>
        <p:spPr/>
        <p:txBody>
          <a:bodyPr/>
          <a:lstStyle/>
          <a:p>
            <a:r>
              <a:rPr lang="en-US"/>
              <a:t>Currency Power</a:t>
            </a:r>
          </a:p>
        </p:txBody>
      </p:sp>
      <p:sp>
        <p:nvSpPr>
          <p:cNvPr id="3" name="Content Placeholder 2"/>
          <p:cNvSpPr>
            <a:spLocks noGrp="1"/>
          </p:cNvSpPr>
          <p:nvPr>
            <p:ph idx="1"/>
            <p:extLst>
              <p:ext uri="{D42A27DB-BD31-4B8C-83A1-F6EECF244321}">
                <p14:modId xmlns:p14="http://schemas.microsoft.com/office/powerpoint/2010/main" val="3621859067"/>
              </p:ext>
            </p:extLst>
          </p:nvPr>
        </p:nvSpPr>
        <p:spPr/>
        <p:txBody>
          <a:bodyPr/>
          <a:lstStyle/>
          <a:p>
            <a:r>
              <a:rPr lang="en-US"/>
              <a:t>Article I Section 8 Clause 5: This gives Congress the power to "coin money and regulate the value thereof."  The states are expressly denied this power in section 10 Clause 1.</a:t>
            </a:r>
          </a:p>
          <a:p>
            <a:r>
              <a:rPr lang="en-US"/>
              <a:t>Congress did not make paper money legal tender-money a creditor must legally accept as payment-until 1862.  Before it was gold, silver, and other metals.</a:t>
            </a:r>
          </a:p>
        </p:txBody>
      </p:sp>
    </p:spTree>
    <p:extLst>
      <p:ext uri="{BB962C8B-B14F-4D97-AF65-F5344CB8AC3E}">
        <p14:creationId xmlns:p14="http://schemas.microsoft.com/office/powerpoint/2010/main" val="298529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73416463"/>
              </p:ext>
            </p:extLst>
          </p:nvPr>
        </p:nvSpPr>
        <p:spPr/>
        <p:txBody>
          <a:bodyPr/>
          <a:lstStyle/>
          <a:p>
            <a:r>
              <a:rPr lang="en-US"/>
              <a:t>Other Domestic Powers</a:t>
            </a:r>
          </a:p>
        </p:txBody>
      </p:sp>
      <p:sp>
        <p:nvSpPr>
          <p:cNvPr id="3" name="Content Placeholder 2"/>
          <p:cNvSpPr>
            <a:spLocks noGrp="1"/>
          </p:cNvSpPr>
          <p:nvPr>
            <p:ph idx="1"/>
            <p:extLst>
              <p:ext uri="{D42A27DB-BD31-4B8C-83A1-F6EECF244321}">
                <p14:modId xmlns:p14="http://schemas.microsoft.com/office/powerpoint/2010/main" val="565316782"/>
              </p:ext>
            </p:extLst>
          </p:nvPr>
        </p:nvSpPr>
        <p:spPr/>
        <p:txBody>
          <a:bodyPr>
            <a:normAutofit fontScale="92500" lnSpcReduction="20000"/>
          </a:bodyPr>
          <a:lstStyle/>
          <a:p>
            <a:r>
              <a:rPr lang="en-US"/>
              <a:t>Establish copyrights and patents</a:t>
            </a:r>
          </a:p>
          <a:p>
            <a:r>
              <a:rPr lang="en-US"/>
              <a:t>Establish a post office</a:t>
            </a:r>
          </a:p>
          <a:p>
            <a:r>
              <a:rPr lang="en-US"/>
              <a:t>Acquire and manage territories</a:t>
            </a:r>
          </a:p>
          <a:p>
            <a:r>
              <a:rPr lang="en-US"/>
              <a:t>Eminent domain-take private property for public use</a:t>
            </a:r>
          </a:p>
          <a:p>
            <a:r>
              <a:rPr lang="en-US"/>
              <a:t>Fix standard weights and measures</a:t>
            </a:r>
          </a:p>
          <a:p>
            <a:r>
              <a:rPr lang="en-US"/>
              <a:t>Naturalization of immigrants</a:t>
            </a:r>
          </a:p>
          <a:p>
            <a:r>
              <a:rPr lang="en-US"/>
              <a:t>Judicial Powers- to create all federal courts below the Supreme Court</a:t>
            </a:r>
          </a:p>
          <a:p>
            <a:r>
              <a:rPr lang="en-US"/>
              <a:t>To define federal crimes. ex-counterfeiting, treason</a:t>
            </a:r>
          </a:p>
        </p:txBody>
      </p:sp>
    </p:spTree>
    <p:extLst>
      <p:ext uri="{BB962C8B-B14F-4D97-AF65-F5344CB8AC3E}">
        <p14:creationId xmlns:p14="http://schemas.microsoft.com/office/powerpoint/2010/main" val="231553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53391313"/>
              </p:ext>
            </p:extLst>
          </p:nvPr>
        </p:nvSpPr>
        <p:spPr/>
        <p:txBody>
          <a:bodyPr/>
          <a:lstStyle/>
          <a:p>
            <a:r>
              <a:rPr lang="en-US"/>
              <a:t>Congress and Foreign Policy</a:t>
            </a:r>
          </a:p>
        </p:txBody>
      </p:sp>
      <p:sp>
        <p:nvSpPr>
          <p:cNvPr id="3" name="Content Placeholder 2"/>
          <p:cNvSpPr>
            <a:spLocks noGrp="1"/>
          </p:cNvSpPr>
          <p:nvPr>
            <p:ph idx="1"/>
            <p:extLst>
              <p:ext uri="{D42A27DB-BD31-4B8C-83A1-F6EECF244321}">
                <p14:modId xmlns:p14="http://schemas.microsoft.com/office/powerpoint/2010/main" val="2875708004"/>
              </p:ext>
            </p:extLst>
          </p:nvPr>
        </p:nvSpPr>
        <p:spPr/>
        <p:txBody>
          <a:bodyPr/>
          <a:lstStyle/>
          <a:p>
            <a:r>
              <a:rPr lang="en-US"/>
              <a:t>Primary foreign policy responsibility rests with the President.</a:t>
            </a:r>
          </a:p>
          <a:p>
            <a:r>
              <a:rPr lang="en-US"/>
              <a:t>Congress's expressed powers in this area comes from the commerce clause, spending, and war powers</a:t>
            </a:r>
          </a:p>
          <a:p>
            <a:r>
              <a:rPr lang="en-US"/>
              <a:t>The United States is a sovereign state, and Congress is its law making body that can act on matters affecting the security of the U.S. ex- regulation of immigration</a:t>
            </a:r>
          </a:p>
        </p:txBody>
      </p:sp>
    </p:spTree>
    <p:extLst>
      <p:ext uri="{BB962C8B-B14F-4D97-AF65-F5344CB8AC3E}">
        <p14:creationId xmlns:p14="http://schemas.microsoft.com/office/powerpoint/2010/main" val="2730659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07508463"/>
              </p:ext>
            </p:extLst>
          </p:nvPr>
        </p:nvSpPr>
        <p:spPr/>
        <p:txBody>
          <a:bodyPr/>
          <a:lstStyle/>
          <a:p>
            <a:r>
              <a:rPr lang="en-US"/>
              <a:t>War Powers</a:t>
            </a:r>
          </a:p>
        </p:txBody>
      </p:sp>
      <p:sp>
        <p:nvSpPr>
          <p:cNvPr id="3" name="Content Placeholder 2"/>
          <p:cNvSpPr>
            <a:spLocks noGrp="1"/>
          </p:cNvSpPr>
          <p:nvPr>
            <p:ph idx="1"/>
            <p:extLst>
              <p:ext uri="{D42A27DB-BD31-4B8C-83A1-F6EECF244321}">
                <p14:modId xmlns:p14="http://schemas.microsoft.com/office/powerpoint/2010/main" val="3569517955"/>
              </p:ext>
            </p:extLst>
          </p:nvPr>
        </p:nvSpPr>
        <p:spPr/>
        <p:txBody>
          <a:bodyPr/>
          <a:lstStyle/>
          <a:p>
            <a:r>
              <a:rPr lang="en-US"/>
              <a:t>Only Congress can declare war</a:t>
            </a:r>
          </a:p>
          <a:p>
            <a:r>
              <a:rPr lang="en-US"/>
              <a:t>Power to raise and support armies, and call the National Guard.</a:t>
            </a:r>
          </a:p>
        </p:txBody>
      </p:sp>
    </p:spTree>
    <p:extLst>
      <p:ext uri="{BB962C8B-B14F-4D97-AF65-F5344CB8AC3E}">
        <p14:creationId xmlns:p14="http://schemas.microsoft.com/office/powerpoint/2010/main" val="341084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25766676"/>
              </p:ext>
            </p:extLst>
          </p:nvPr>
        </p:nvSpPr>
        <p:spPr/>
        <p:txBody>
          <a:bodyPr/>
          <a:lstStyle/>
          <a:p>
            <a:r>
              <a:rPr lang="en-US"/>
              <a:t>War Powers Act of 1973</a:t>
            </a:r>
          </a:p>
        </p:txBody>
      </p:sp>
      <p:sp>
        <p:nvSpPr>
          <p:cNvPr id="3" name="Content Placeholder 2"/>
          <p:cNvSpPr>
            <a:spLocks noGrp="1"/>
          </p:cNvSpPr>
          <p:nvPr>
            <p:ph idx="1"/>
            <p:extLst>
              <p:ext uri="{D42A27DB-BD31-4B8C-83A1-F6EECF244321}">
                <p14:modId xmlns:p14="http://schemas.microsoft.com/office/powerpoint/2010/main" val="241307105"/>
              </p:ext>
            </p:extLst>
          </p:nvPr>
        </p:nvSpPr>
        <p:spPr/>
        <p:txBody>
          <a:bodyPr/>
          <a:lstStyle/>
          <a:p>
            <a:r>
              <a:rPr lang="en-US"/>
              <a:t>President can only commit forces abroad if Congress declares war, or...</a:t>
            </a:r>
          </a:p>
          <a:p>
            <a:r>
              <a:rPr lang="en-US"/>
              <a:t>Congress specifically authorizes military action, or...</a:t>
            </a:r>
          </a:p>
          <a:p>
            <a:r>
              <a:rPr lang="en-US"/>
              <a:t>If an attack on the United States or its forces occurs, and if troops are ordered in, the President must report this to Congress within 48 hours.  This commitment can last only 60 days unless Congress authorizes longer involvement.</a:t>
            </a:r>
          </a:p>
        </p:txBody>
      </p:sp>
    </p:spTree>
    <p:extLst>
      <p:ext uri="{BB962C8B-B14F-4D97-AF65-F5344CB8AC3E}">
        <p14:creationId xmlns:p14="http://schemas.microsoft.com/office/powerpoint/2010/main" val="159348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89772761"/>
              </p:ext>
            </p:extLst>
          </p:nvPr>
        </p:nvSpPr>
        <p:spPr/>
        <p:txBody>
          <a:bodyPr>
            <a:normAutofit fontScale="90000"/>
          </a:bodyPr>
          <a:lstStyle/>
          <a:p>
            <a:r>
              <a:rPr lang="en-US"/>
              <a:t>Section 4-Implied and </a:t>
            </a:r>
            <a:r>
              <a:rPr lang="en-US" err="1"/>
              <a:t>Nonlegislative</a:t>
            </a:r>
            <a:r>
              <a:rPr lang="en-US"/>
              <a:t> Powers</a:t>
            </a:r>
          </a:p>
        </p:txBody>
      </p:sp>
      <p:sp>
        <p:nvSpPr>
          <p:cNvPr id="3" name="Content Placeholder 2"/>
          <p:cNvSpPr>
            <a:spLocks noGrp="1"/>
          </p:cNvSpPr>
          <p:nvPr>
            <p:ph idx="1"/>
            <p:extLst>
              <p:ext uri="{D42A27DB-BD31-4B8C-83A1-F6EECF244321}">
                <p14:modId xmlns:p14="http://schemas.microsoft.com/office/powerpoint/2010/main" val="813248690"/>
              </p:ext>
            </p:extLst>
          </p:nvPr>
        </p:nvSpPr>
        <p:spPr/>
        <p:txBody>
          <a:bodyPr/>
          <a:lstStyle/>
          <a:p>
            <a:r>
              <a:rPr lang="en-US"/>
              <a:t>These come from Article I, Section 8, Clause 18</a:t>
            </a:r>
          </a:p>
          <a:p>
            <a:r>
              <a:rPr lang="en-US"/>
              <a:t>Congress has the expressed power to "make all Laws which shall be necessary and proper for carrying into execution the foregoing powers, and all other powers vested by this Constitution in the Government of the United States, or in any department or officer thereof."</a:t>
            </a:r>
          </a:p>
          <a:p>
            <a:r>
              <a:rPr lang="en-US"/>
              <a:t>Known as the Elastic Clause</a:t>
            </a:r>
          </a:p>
        </p:txBody>
      </p:sp>
    </p:spTree>
    <p:extLst>
      <p:ext uri="{BB962C8B-B14F-4D97-AF65-F5344CB8AC3E}">
        <p14:creationId xmlns:p14="http://schemas.microsoft.com/office/powerpoint/2010/main" val="2757956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47728283"/>
              </p:ext>
            </p:extLst>
          </p:nvPr>
        </p:nvSpPr>
        <p:spPr/>
        <p:txBody>
          <a:bodyPr/>
          <a:lstStyle/>
          <a:p>
            <a:r>
              <a:rPr lang="en-US"/>
              <a:t>Strict vs. Liberal Construction</a:t>
            </a:r>
          </a:p>
        </p:txBody>
      </p:sp>
      <p:sp>
        <p:nvSpPr>
          <p:cNvPr id="3" name="Content Placeholder 2"/>
          <p:cNvSpPr>
            <a:spLocks noGrp="1"/>
          </p:cNvSpPr>
          <p:nvPr>
            <p:ph idx="1"/>
            <p:extLst>
              <p:ext uri="{D42A27DB-BD31-4B8C-83A1-F6EECF244321}">
                <p14:modId xmlns:p14="http://schemas.microsoft.com/office/powerpoint/2010/main" val="2277279871"/>
              </p:ext>
            </p:extLst>
          </p:nvPr>
        </p:nvSpPr>
        <p:spPr/>
        <p:txBody>
          <a:bodyPr/>
          <a:lstStyle/>
          <a:p>
            <a:r>
              <a:rPr lang="en-US"/>
              <a:t>Strict Constructionists- led by Thomas Jefferson</a:t>
            </a:r>
          </a:p>
          <a:p>
            <a:r>
              <a:rPr lang="en-US"/>
              <a:t>Congress should only exercise expressed powers</a:t>
            </a:r>
          </a:p>
          <a:p>
            <a:r>
              <a:rPr lang="en-US"/>
              <a:t>Congress should only exercise implied powers  necessary to carry out expressed powers</a:t>
            </a:r>
          </a:p>
          <a:p>
            <a:r>
              <a:rPr lang="en-US"/>
              <a:t>States should keep much of the power as possible</a:t>
            </a:r>
          </a:p>
          <a:p>
            <a:r>
              <a:rPr lang="en-US"/>
              <a:t>"Government is best which governs least."</a:t>
            </a:r>
          </a:p>
        </p:txBody>
      </p:sp>
    </p:spTree>
    <p:extLst>
      <p:ext uri="{BB962C8B-B14F-4D97-AF65-F5344CB8AC3E}">
        <p14:creationId xmlns:p14="http://schemas.microsoft.com/office/powerpoint/2010/main" val="216274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63846210"/>
              </p:ext>
            </p:extLst>
          </p:nvPr>
        </p:nvSpPr>
        <p:spPr/>
        <p:txBody>
          <a:bodyPr/>
          <a:lstStyle/>
          <a:p>
            <a:r>
              <a:rPr lang="en-US"/>
              <a:t>Liberal Construction</a:t>
            </a:r>
          </a:p>
        </p:txBody>
      </p:sp>
      <p:sp>
        <p:nvSpPr>
          <p:cNvPr id="3" name="Content Placeholder 2"/>
          <p:cNvSpPr>
            <a:spLocks noGrp="1"/>
          </p:cNvSpPr>
          <p:nvPr>
            <p:ph idx="1"/>
            <p:extLst>
              <p:ext uri="{D42A27DB-BD31-4B8C-83A1-F6EECF244321}">
                <p14:modId xmlns:p14="http://schemas.microsoft.com/office/powerpoint/2010/main" val="1223806211"/>
              </p:ext>
            </p:extLst>
          </p:nvPr>
        </p:nvSpPr>
        <p:spPr/>
        <p:txBody>
          <a:bodyPr>
            <a:normAutofit fontScale="77500" lnSpcReduction="20000"/>
          </a:bodyPr>
          <a:lstStyle/>
          <a:p>
            <a:r>
              <a:rPr lang="en-US"/>
              <a:t>Led by Alexander Hamilton</a:t>
            </a:r>
          </a:p>
          <a:p>
            <a:r>
              <a:rPr lang="en-US"/>
              <a:t>Favored powerful government that could exercise implied powers</a:t>
            </a:r>
          </a:p>
          <a:p>
            <a:r>
              <a:rPr lang="en-US"/>
              <a:t>Favored strong executive leadership</a:t>
            </a:r>
          </a:p>
          <a:p>
            <a:r>
              <a:rPr lang="en-US"/>
              <a:t>Liberal interpretation because these powers were not granted or expressly written, however implied.  See bottom of p. 160</a:t>
            </a:r>
          </a:p>
          <a:p>
            <a:r>
              <a:rPr lang="en-US"/>
              <a:t>Liberal construction upheld in McCulloch v. Maryland 1819</a:t>
            </a:r>
          </a:p>
          <a:p>
            <a:r>
              <a:rPr lang="en-US"/>
              <a:t>Creation Of National Bank was constitutional because of the expressed power to tax, borrow, and issue currency</a:t>
            </a:r>
          </a:p>
          <a:p>
            <a:r>
              <a:rPr lang="en-US"/>
              <a:t>Affordable Care Act-Supreme Court said this was constitutional because of the power to lay and collect taxes. Such as paying a fine if someone does not buy health insurance.</a:t>
            </a:r>
          </a:p>
        </p:txBody>
      </p:sp>
    </p:spTree>
    <p:extLst>
      <p:ext uri="{BB962C8B-B14F-4D97-AF65-F5344CB8AC3E}">
        <p14:creationId xmlns:p14="http://schemas.microsoft.com/office/powerpoint/2010/main" val="402608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89987810"/>
              </p:ext>
            </p:extLst>
          </p:nvPr>
        </p:nvSpPr>
        <p:spPr/>
        <p:txBody>
          <a:bodyPr/>
          <a:lstStyle/>
          <a:p>
            <a:r>
              <a:rPr lang="en-US"/>
              <a:t>Appropriation</a:t>
            </a:r>
          </a:p>
        </p:txBody>
      </p:sp>
      <p:sp>
        <p:nvSpPr>
          <p:cNvPr id="3" name="Content Placeholder 2"/>
          <p:cNvSpPr>
            <a:spLocks noGrp="1"/>
          </p:cNvSpPr>
          <p:nvPr>
            <p:ph idx="1"/>
            <p:extLst>
              <p:ext uri="{D42A27DB-BD31-4B8C-83A1-F6EECF244321}">
                <p14:modId xmlns:p14="http://schemas.microsoft.com/office/powerpoint/2010/main" val="2696406051"/>
              </p:ext>
            </p:extLst>
          </p:nvPr>
        </p:nvSpPr>
        <p:spPr/>
        <p:txBody>
          <a:bodyPr/>
          <a:lstStyle/>
          <a:p>
            <a:r>
              <a:rPr lang="en-US"/>
              <a:t>Congress appropriates money to education, farm subsidies, unemployment compensation.</a:t>
            </a:r>
          </a:p>
          <a:p>
            <a:r>
              <a:rPr lang="en-US"/>
              <a:t>There is a limit on what Congress can do.</a:t>
            </a:r>
          </a:p>
        </p:txBody>
      </p:sp>
    </p:spTree>
    <p:extLst>
      <p:ext uri="{BB962C8B-B14F-4D97-AF65-F5344CB8AC3E}">
        <p14:creationId xmlns:p14="http://schemas.microsoft.com/office/powerpoint/2010/main" val="180709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380188630"/>
              </p:ext>
            </p:extLst>
          </p:nvPr>
        </p:nvSpPr>
        <p:spPr/>
        <p:txBody>
          <a:bodyPr/>
          <a:lstStyle/>
          <a:p>
            <a:r>
              <a:rPr lang="en-US"/>
              <a:t>Representatives of the People</a:t>
            </a:r>
          </a:p>
        </p:txBody>
      </p:sp>
      <p:sp>
        <p:nvSpPr>
          <p:cNvPr id="3" name="Content Placeholder 2"/>
          <p:cNvSpPr>
            <a:spLocks noGrp="1"/>
          </p:cNvSpPr>
          <p:nvPr>
            <p:ph idx="1"/>
            <p:extLst>
              <p:ext uri="{D42A27DB-BD31-4B8C-83A1-F6EECF244321}">
                <p14:modId xmlns:p14="http://schemas.microsoft.com/office/powerpoint/2010/main" val="2908596471"/>
              </p:ext>
            </p:extLst>
          </p:nvPr>
        </p:nvSpPr>
        <p:spPr/>
        <p:txBody>
          <a:bodyPr/>
          <a:lstStyle/>
          <a:p>
            <a:r>
              <a:rPr lang="en-US"/>
              <a:t>Partisans-Allegiance is to the party. They vote in line with party platform and views of party leaders.</a:t>
            </a:r>
          </a:p>
          <a:p>
            <a:r>
              <a:rPr lang="en-US"/>
              <a:t>Politicos-representative tries to balance being a delegate, trustee, and partisan.</a:t>
            </a:r>
          </a:p>
          <a:p>
            <a:r>
              <a:rPr lang="en-US"/>
              <a:t>Current research suggests that legislators try to be a delegate as much as possible with technology and public opinion polling.</a:t>
            </a:r>
          </a:p>
        </p:txBody>
      </p:sp>
    </p:spTree>
    <p:extLst>
      <p:ext uri="{BB962C8B-B14F-4D97-AF65-F5344CB8AC3E}">
        <p14:creationId xmlns:p14="http://schemas.microsoft.com/office/powerpoint/2010/main" val="3540698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26784284"/>
              </p:ext>
            </p:extLst>
          </p:nvPr>
        </p:nvSpPr>
        <p:spPr/>
        <p:txBody>
          <a:bodyPr/>
          <a:lstStyle/>
          <a:p>
            <a:r>
              <a:rPr lang="en-US"/>
              <a:t>Investigations</a:t>
            </a:r>
          </a:p>
        </p:txBody>
      </p:sp>
      <p:sp>
        <p:nvSpPr>
          <p:cNvPr id="3" name="Content Placeholder 2"/>
          <p:cNvSpPr>
            <a:spLocks noGrp="1"/>
          </p:cNvSpPr>
          <p:nvPr>
            <p:ph idx="1"/>
            <p:extLst>
              <p:ext uri="{D42A27DB-BD31-4B8C-83A1-F6EECF244321}">
                <p14:modId xmlns:p14="http://schemas.microsoft.com/office/powerpoint/2010/main" val="2764880209"/>
              </p:ext>
            </p:extLst>
          </p:nvPr>
        </p:nvSpPr>
        <p:spPr/>
        <p:txBody>
          <a:bodyPr>
            <a:normAutofit fontScale="92500"/>
          </a:bodyPr>
          <a:lstStyle/>
          <a:p>
            <a:r>
              <a:rPr lang="en-US"/>
              <a:t>Congress has the implied power to investigate any matter that falls within its lawmaking scope.  This is done through standing committees and subcommittees.</a:t>
            </a:r>
          </a:p>
          <a:p>
            <a:r>
              <a:rPr lang="en-US"/>
              <a:t>Inquiries are held to gather information for framing legislation</a:t>
            </a:r>
          </a:p>
          <a:p>
            <a:r>
              <a:rPr lang="en-US"/>
              <a:t>Oversee various executive branch agencies</a:t>
            </a:r>
          </a:p>
          <a:p>
            <a:r>
              <a:rPr lang="en-US"/>
              <a:t>Focus public attention on a matter</a:t>
            </a:r>
          </a:p>
          <a:p>
            <a:r>
              <a:rPr lang="en-US"/>
              <a:t>Expose questionable practices of a public official or private person or group</a:t>
            </a:r>
          </a:p>
          <a:p>
            <a:r>
              <a:rPr lang="en-US"/>
              <a:t>Promote particular interests of some members of Congress</a:t>
            </a:r>
          </a:p>
          <a:p>
            <a:endParaRPr lang="en-US"/>
          </a:p>
        </p:txBody>
      </p:sp>
    </p:spTree>
    <p:extLst>
      <p:ext uri="{BB962C8B-B14F-4D97-AF65-F5344CB8AC3E}">
        <p14:creationId xmlns:p14="http://schemas.microsoft.com/office/powerpoint/2010/main" val="3328890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69603484"/>
              </p:ext>
            </p:extLst>
          </p:nvPr>
        </p:nvSpPr>
        <p:spPr/>
        <p:txBody>
          <a:bodyPr/>
          <a:lstStyle/>
          <a:p>
            <a:r>
              <a:rPr lang="en-US"/>
              <a:t>Agencies to help with Investigations</a:t>
            </a:r>
          </a:p>
        </p:txBody>
      </p:sp>
      <p:sp>
        <p:nvSpPr>
          <p:cNvPr id="3" name="Content Placeholder 2"/>
          <p:cNvSpPr>
            <a:spLocks noGrp="1"/>
          </p:cNvSpPr>
          <p:nvPr>
            <p:ph idx="1"/>
            <p:extLst>
              <p:ext uri="{D42A27DB-BD31-4B8C-83A1-F6EECF244321}">
                <p14:modId xmlns:p14="http://schemas.microsoft.com/office/powerpoint/2010/main" val="1136318048"/>
              </p:ext>
            </p:extLst>
          </p:nvPr>
        </p:nvSpPr>
        <p:spPr/>
        <p:txBody>
          <a:bodyPr/>
          <a:lstStyle/>
          <a:p>
            <a:r>
              <a:rPr lang="en-US"/>
              <a:t>Congressional Budget Office-taxing, spending and budget matters</a:t>
            </a:r>
          </a:p>
          <a:p>
            <a:r>
              <a:rPr lang="en-US"/>
              <a:t>Congressional Research Service in the Library of Congress</a:t>
            </a:r>
          </a:p>
          <a:p>
            <a:r>
              <a:rPr lang="en-US"/>
              <a:t>Government Accountability Office-monitor the Federal Government</a:t>
            </a:r>
          </a:p>
        </p:txBody>
      </p:sp>
    </p:spTree>
    <p:extLst>
      <p:ext uri="{BB962C8B-B14F-4D97-AF65-F5344CB8AC3E}">
        <p14:creationId xmlns:p14="http://schemas.microsoft.com/office/powerpoint/2010/main" val="991872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08291245"/>
              </p:ext>
            </p:extLst>
          </p:nvPr>
        </p:nvSpPr>
        <p:spPr/>
        <p:txBody>
          <a:bodyPr>
            <a:normAutofit/>
          </a:bodyPr>
          <a:lstStyle/>
          <a:p>
            <a:r>
              <a:rPr lang="en-US"/>
              <a:t>Executive Powers</a:t>
            </a:r>
          </a:p>
        </p:txBody>
      </p:sp>
      <p:sp>
        <p:nvSpPr>
          <p:cNvPr id="3" name="Content Placeholder 2"/>
          <p:cNvSpPr>
            <a:spLocks noGrp="1"/>
          </p:cNvSpPr>
          <p:nvPr>
            <p:ph idx="1"/>
            <p:extLst>
              <p:ext uri="{D42A27DB-BD31-4B8C-83A1-F6EECF244321}">
                <p14:modId xmlns:p14="http://schemas.microsoft.com/office/powerpoint/2010/main" val="3025079319"/>
              </p:ext>
            </p:extLst>
          </p:nvPr>
        </p:nvSpPr>
        <p:spPr/>
        <p:txBody>
          <a:bodyPr>
            <a:normAutofit fontScale="92500" lnSpcReduction="10000"/>
          </a:bodyPr>
          <a:lstStyle/>
          <a:p>
            <a:r>
              <a:rPr lang="en-US"/>
              <a:t>Presidential appointments must be confirmed by the Senate. Ex-Supreme Court Justice nominees</a:t>
            </a:r>
          </a:p>
          <a:p>
            <a:r>
              <a:rPr lang="en-US"/>
              <a:t>President makes treaties "by and with the advice and consent of the Senate" Article 2, Section 2, Clause 2</a:t>
            </a:r>
          </a:p>
          <a:p>
            <a:r>
              <a:rPr lang="en-US"/>
              <a:t>Impeachment- bring charges for the purpose of removing the President, Vice-President, and other officers for "treason, bribery, or other High Crimes and misdemeanors."</a:t>
            </a:r>
          </a:p>
          <a:p>
            <a:r>
              <a:rPr lang="en-US"/>
              <a:t>Andrew Johnson and Bill Clinton are the 2 presidents to have been impeached.  Both were acquitted.</a:t>
            </a:r>
          </a:p>
        </p:txBody>
      </p:sp>
    </p:spTree>
    <p:extLst>
      <p:ext uri="{BB962C8B-B14F-4D97-AF65-F5344CB8AC3E}">
        <p14:creationId xmlns:p14="http://schemas.microsoft.com/office/powerpoint/2010/main" val="1024518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34335129"/>
              </p:ext>
            </p:extLst>
          </p:nvPr>
        </p:nvSpPr>
        <p:spPr/>
        <p:txBody>
          <a:bodyPr/>
          <a:lstStyle/>
          <a:p>
            <a:r>
              <a:rPr lang="en-US"/>
              <a:t>Other Powers</a:t>
            </a:r>
          </a:p>
        </p:txBody>
      </p:sp>
      <p:sp>
        <p:nvSpPr>
          <p:cNvPr id="3" name="Content Placeholder 2"/>
          <p:cNvSpPr>
            <a:spLocks noGrp="1"/>
          </p:cNvSpPr>
          <p:nvPr>
            <p:ph idx="1"/>
            <p:extLst>
              <p:ext uri="{D42A27DB-BD31-4B8C-83A1-F6EECF244321}">
                <p14:modId xmlns:p14="http://schemas.microsoft.com/office/powerpoint/2010/main" val="856276086"/>
              </p:ext>
            </p:extLst>
          </p:nvPr>
        </p:nvSpPr>
        <p:spPr/>
        <p:txBody>
          <a:bodyPr/>
          <a:lstStyle/>
          <a:p>
            <a:r>
              <a:rPr lang="en-US"/>
              <a:t>Bring forward proposed amendments to the Constitution</a:t>
            </a:r>
          </a:p>
          <a:p>
            <a:r>
              <a:rPr lang="en-US"/>
              <a:t>Electoral duties</a:t>
            </a:r>
          </a:p>
        </p:txBody>
      </p:sp>
    </p:spTree>
    <p:extLst>
      <p:ext uri="{BB962C8B-B14F-4D97-AF65-F5344CB8AC3E}">
        <p14:creationId xmlns:p14="http://schemas.microsoft.com/office/powerpoint/2010/main" val="603712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36367720"/>
              </p:ext>
            </p:extLst>
          </p:nvPr>
        </p:nvSpPr>
        <p:spPr/>
        <p:txBody>
          <a:bodyPr/>
          <a:lstStyle/>
          <a:p>
            <a:r>
              <a:rPr lang="en-US"/>
              <a:t>Congress at work</a:t>
            </a:r>
          </a:p>
        </p:txBody>
      </p:sp>
      <p:sp>
        <p:nvSpPr>
          <p:cNvPr id="3" name="Content Placeholder 2"/>
          <p:cNvSpPr>
            <a:spLocks noGrp="1"/>
          </p:cNvSpPr>
          <p:nvPr>
            <p:ph idx="1"/>
            <p:extLst>
              <p:ext uri="{D42A27DB-BD31-4B8C-83A1-F6EECF244321}">
                <p14:modId xmlns:p14="http://schemas.microsoft.com/office/powerpoint/2010/main" val="536522641"/>
              </p:ext>
            </p:extLst>
          </p:nvPr>
        </p:nvSpPr>
        <p:spPr/>
        <p:txBody>
          <a:bodyPr>
            <a:normAutofit fontScale="92500"/>
          </a:bodyPr>
          <a:lstStyle/>
          <a:p>
            <a:r>
              <a:rPr lang="en-US"/>
              <a:t>Opening Day- Members gather to choose the Speaker of the House- a long-standing member of the majority party.  After the Speaker takes the oath from the dean (the longest serving member-elect) the speaker swears in the rest of the members.</a:t>
            </a:r>
          </a:p>
          <a:p>
            <a:r>
              <a:rPr lang="en-US"/>
              <a:t>Then the House elects a clerk, parliamentarian, sergeant at arms, chief administrative officer, and chaplain.  None are members of the House.</a:t>
            </a:r>
          </a:p>
          <a:p>
            <a:r>
              <a:rPr lang="en-US"/>
              <a:t>Then, the House adopts rules that will govern the proceedings through the term.</a:t>
            </a:r>
          </a:p>
          <a:p>
            <a:r>
              <a:rPr lang="en-US"/>
              <a:t>Then, members of 20 permanent committees are appointed by floor vote.</a:t>
            </a:r>
          </a:p>
        </p:txBody>
      </p:sp>
    </p:spTree>
    <p:extLst>
      <p:ext uri="{BB962C8B-B14F-4D97-AF65-F5344CB8AC3E}">
        <p14:creationId xmlns:p14="http://schemas.microsoft.com/office/powerpoint/2010/main" val="1783036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30384071"/>
              </p:ext>
            </p:extLst>
          </p:nvPr>
        </p:nvSpPr>
        <p:spPr/>
        <p:txBody>
          <a:bodyPr/>
          <a:lstStyle/>
          <a:p>
            <a:r>
              <a:rPr lang="en-US"/>
              <a:t>Opening Day Senate</a:t>
            </a:r>
          </a:p>
        </p:txBody>
      </p:sp>
      <p:sp>
        <p:nvSpPr>
          <p:cNvPr id="3" name="Content Placeholder 2"/>
          <p:cNvSpPr>
            <a:spLocks noGrp="1"/>
          </p:cNvSpPr>
          <p:nvPr>
            <p:ph idx="1"/>
            <p:extLst>
              <p:ext uri="{D42A27DB-BD31-4B8C-83A1-F6EECF244321}">
                <p14:modId xmlns:p14="http://schemas.microsoft.com/office/powerpoint/2010/main" val="69971192"/>
              </p:ext>
            </p:extLst>
          </p:nvPr>
        </p:nvSpPr>
        <p:spPr/>
        <p:txBody>
          <a:bodyPr/>
          <a:lstStyle/>
          <a:p>
            <a:r>
              <a:rPr lang="en-US"/>
              <a:t>Usually short  and routine.</a:t>
            </a:r>
          </a:p>
          <a:p>
            <a:r>
              <a:rPr lang="en-US"/>
              <a:t>New and re-elected members are sworn in.</a:t>
            </a:r>
          </a:p>
          <a:p>
            <a:r>
              <a:rPr lang="en-US"/>
              <a:t>Vacancies in Senate organization are filled along with vacancies on Committees</a:t>
            </a:r>
          </a:p>
        </p:txBody>
      </p:sp>
    </p:spTree>
    <p:extLst>
      <p:ext uri="{BB962C8B-B14F-4D97-AF65-F5344CB8AC3E}">
        <p14:creationId xmlns:p14="http://schemas.microsoft.com/office/powerpoint/2010/main" val="2616454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12939833"/>
              </p:ext>
            </p:extLst>
          </p:nvPr>
        </p:nvSpPr>
        <p:spPr/>
        <p:txBody>
          <a:bodyPr/>
          <a:lstStyle/>
          <a:p>
            <a:r>
              <a:rPr lang="en-US"/>
              <a:t>State of the Union</a:t>
            </a:r>
          </a:p>
        </p:txBody>
      </p:sp>
      <p:sp>
        <p:nvSpPr>
          <p:cNvPr id="3" name="Content Placeholder 2"/>
          <p:cNvSpPr>
            <a:spLocks noGrp="1"/>
          </p:cNvSpPr>
          <p:nvPr>
            <p:ph idx="1"/>
            <p:extLst>
              <p:ext uri="{D42A27DB-BD31-4B8C-83A1-F6EECF244321}">
                <p14:modId xmlns:p14="http://schemas.microsoft.com/office/powerpoint/2010/main" val="1492821598"/>
              </p:ext>
            </p:extLst>
          </p:nvPr>
        </p:nvSpPr>
        <p:spPr/>
        <p:txBody>
          <a:bodyPr/>
          <a:lstStyle/>
          <a:p>
            <a:r>
              <a:rPr lang="en-US"/>
              <a:t>Senate is notified when the House is organized.</a:t>
            </a:r>
          </a:p>
          <a:p>
            <a:r>
              <a:rPr lang="en-US"/>
              <a:t>A joint committee is appointed to wait on the President</a:t>
            </a:r>
          </a:p>
          <a:p>
            <a:r>
              <a:rPr lang="en-US"/>
              <a:t>The president in elate January to early February delivers a message to a joint session of Congress.</a:t>
            </a:r>
          </a:p>
          <a:p>
            <a:r>
              <a:rPr lang="en-US"/>
              <a:t>The President reports on domestic and foreign affairs, and delivers their vision for what Congress should do in developing policy.</a:t>
            </a:r>
          </a:p>
        </p:txBody>
      </p:sp>
    </p:spTree>
    <p:extLst>
      <p:ext uri="{BB962C8B-B14F-4D97-AF65-F5344CB8AC3E}">
        <p14:creationId xmlns:p14="http://schemas.microsoft.com/office/powerpoint/2010/main" val="1311894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437156244"/>
              </p:ext>
            </p:extLst>
          </p:nvPr>
        </p:nvSpPr>
        <p:spPr/>
        <p:txBody>
          <a:bodyPr/>
          <a:lstStyle/>
          <a:p>
            <a:r>
              <a:rPr lang="en-US"/>
              <a:t>Presiding Officers</a:t>
            </a:r>
          </a:p>
        </p:txBody>
      </p:sp>
      <p:sp>
        <p:nvSpPr>
          <p:cNvPr id="3" name="Content Placeholder 2"/>
          <p:cNvSpPr>
            <a:spLocks noGrp="1"/>
          </p:cNvSpPr>
          <p:nvPr>
            <p:ph idx="1"/>
            <p:extLst>
              <p:ext uri="{D42A27DB-BD31-4B8C-83A1-F6EECF244321}">
                <p14:modId xmlns:p14="http://schemas.microsoft.com/office/powerpoint/2010/main" val="1029852097"/>
              </p:ext>
            </p:extLst>
          </p:nvPr>
        </p:nvSpPr>
        <p:spPr/>
        <p:txBody>
          <a:bodyPr>
            <a:normAutofit fontScale="77500" lnSpcReduction="20000"/>
          </a:bodyPr>
          <a:lstStyle/>
          <a:p>
            <a:r>
              <a:rPr lang="en-US"/>
              <a:t>Speaker of the House-Paul Ryan (R, Wisconsin)</a:t>
            </a:r>
          </a:p>
          <a:p>
            <a:r>
              <a:rPr lang="en-US"/>
              <a:t>Most powerful Congressperson</a:t>
            </a:r>
          </a:p>
          <a:p>
            <a:r>
              <a:rPr lang="en-US"/>
              <a:t>Chairs most sessions of the House</a:t>
            </a:r>
          </a:p>
          <a:p>
            <a:r>
              <a:rPr lang="en-US"/>
              <a:t>No member may speak unless recognized by the Speaker</a:t>
            </a:r>
          </a:p>
          <a:p>
            <a:r>
              <a:rPr lang="en-US"/>
              <a:t>Interprets and applies rules</a:t>
            </a:r>
          </a:p>
          <a:p>
            <a:r>
              <a:rPr lang="en-US"/>
              <a:t>Refers bills to committee</a:t>
            </a:r>
          </a:p>
          <a:p>
            <a:r>
              <a:rPr lang="en-US"/>
              <a:t>Rules on points of order (questions about procedures)</a:t>
            </a:r>
          </a:p>
          <a:p>
            <a:r>
              <a:rPr lang="en-US"/>
              <a:t>Puts motions to a vote</a:t>
            </a:r>
          </a:p>
          <a:p>
            <a:r>
              <a:rPr lang="en-US"/>
              <a:t>Decides the outcome of most votes taken on the floor of the house</a:t>
            </a:r>
          </a:p>
        </p:txBody>
      </p:sp>
    </p:spTree>
    <p:extLst>
      <p:ext uri="{BB962C8B-B14F-4D97-AF65-F5344CB8AC3E}">
        <p14:creationId xmlns:p14="http://schemas.microsoft.com/office/powerpoint/2010/main" val="720831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38333547"/>
              </p:ext>
            </p:extLst>
          </p:nvPr>
        </p:nvSpPr>
        <p:spPr/>
        <p:txBody>
          <a:bodyPr/>
          <a:lstStyle/>
          <a:p>
            <a:r>
              <a:rPr lang="en-US"/>
              <a:t>President of the Senate</a:t>
            </a:r>
            <a:endParaRPr lang="en-US" err="1"/>
          </a:p>
        </p:txBody>
      </p:sp>
      <p:sp>
        <p:nvSpPr>
          <p:cNvPr id="3" name="Content Placeholder 2"/>
          <p:cNvSpPr>
            <a:spLocks noGrp="1"/>
          </p:cNvSpPr>
          <p:nvPr>
            <p:ph idx="1"/>
            <p:extLst>
              <p:ext uri="{D42A27DB-BD31-4B8C-83A1-F6EECF244321}">
                <p14:modId xmlns:p14="http://schemas.microsoft.com/office/powerpoint/2010/main" val="2292615560"/>
              </p:ext>
            </p:extLst>
          </p:nvPr>
        </p:nvSpPr>
        <p:spPr/>
        <p:txBody>
          <a:bodyPr>
            <a:normAutofit fontScale="92500" lnSpcReduction="10000"/>
          </a:bodyPr>
          <a:lstStyle/>
          <a:p>
            <a:r>
              <a:rPr lang="en-US"/>
              <a:t>Vice-President (Mike Pence) is the presiding officer</a:t>
            </a:r>
          </a:p>
          <a:p>
            <a:r>
              <a:rPr lang="en-US"/>
              <a:t>Senate does not choose like the House</a:t>
            </a:r>
          </a:p>
          <a:p>
            <a:r>
              <a:rPr lang="en-US"/>
              <a:t>Not a member of the Senate</a:t>
            </a:r>
          </a:p>
          <a:p>
            <a:r>
              <a:rPr lang="en-US"/>
              <a:t>Cannot take the floor and debate. But can recognize speakers and put questions to a vote.</a:t>
            </a:r>
          </a:p>
          <a:p>
            <a:r>
              <a:rPr lang="en-US"/>
              <a:t>Can only vote in case of a tie</a:t>
            </a:r>
          </a:p>
          <a:p>
            <a:r>
              <a:rPr lang="en-US"/>
              <a:t>President Pro Tempore-serves in the Vice-President's absence.  Usually goes to the longest serving member of the majority party-Orrin Hatch (R Utah)</a:t>
            </a:r>
          </a:p>
        </p:txBody>
      </p:sp>
    </p:spTree>
    <p:extLst>
      <p:ext uri="{BB962C8B-B14F-4D97-AF65-F5344CB8AC3E}">
        <p14:creationId xmlns:p14="http://schemas.microsoft.com/office/powerpoint/2010/main" val="3339372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61025374"/>
              </p:ext>
            </p:extLst>
          </p:nvPr>
        </p:nvSpPr>
        <p:spPr/>
        <p:txBody>
          <a:bodyPr/>
          <a:lstStyle/>
          <a:p>
            <a:r>
              <a:rPr lang="en-US"/>
              <a:t>Party Officers</a:t>
            </a:r>
          </a:p>
        </p:txBody>
      </p:sp>
      <p:sp>
        <p:nvSpPr>
          <p:cNvPr id="3" name="Content Placeholder 2"/>
          <p:cNvSpPr>
            <a:spLocks noGrp="1"/>
          </p:cNvSpPr>
          <p:nvPr>
            <p:ph idx="1"/>
            <p:extLst>
              <p:ext uri="{D42A27DB-BD31-4B8C-83A1-F6EECF244321}">
                <p14:modId xmlns:p14="http://schemas.microsoft.com/office/powerpoint/2010/main" val="579869807"/>
              </p:ext>
            </p:extLst>
          </p:nvPr>
        </p:nvSpPr>
        <p:spPr/>
        <p:txBody>
          <a:bodyPr/>
          <a:lstStyle/>
          <a:p>
            <a:r>
              <a:rPr lang="en-US"/>
              <a:t>Party Caucus-closed meeting of the members of each party in each house.</a:t>
            </a:r>
          </a:p>
          <a:p>
            <a:r>
              <a:rPr lang="en-US"/>
              <a:t>Generally occurs before Congress convenes in January</a:t>
            </a:r>
          </a:p>
          <a:p>
            <a:r>
              <a:rPr lang="en-US"/>
              <a:t>Details party organization, selection of floor leaders, questions of committee membership</a:t>
            </a:r>
          </a:p>
          <a:p>
            <a:r>
              <a:rPr lang="en-US"/>
              <a:t>Party leadership forms policy committees</a:t>
            </a:r>
          </a:p>
        </p:txBody>
      </p:sp>
    </p:spTree>
    <p:extLst>
      <p:ext uri="{BB962C8B-B14F-4D97-AF65-F5344CB8AC3E}">
        <p14:creationId xmlns:p14="http://schemas.microsoft.com/office/powerpoint/2010/main" val="259057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32685164"/>
              </p:ext>
            </p:extLst>
          </p:nvPr>
        </p:nvSpPr>
        <p:spPr/>
        <p:txBody>
          <a:bodyPr/>
          <a:lstStyle/>
          <a:p>
            <a:r>
              <a:rPr lang="en-US"/>
              <a:t>Committee Members</a:t>
            </a:r>
          </a:p>
        </p:txBody>
      </p:sp>
      <p:sp>
        <p:nvSpPr>
          <p:cNvPr id="3" name="Content Placeholder 2"/>
          <p:cNvSpPr>
            <a:spLocks noGrp="1"/>
          </p:cNvSpPr>
          <p:nvPr>
            <p:ph idx="1"/>
            <p:extLst>
              <p:ext uri="{D42A27DB-BD31-4B8C-83A1-F6EECF244321}">
                <p14:modId xmlns:p14="http://schemas.microsoft.com/office/powerpoint/2010/main" val="4055069436"/>
              </p:ext>
            </p:extLst>
          </p:nvPr>
        </p:nvSpPr>
        <p:spPr/>
        <p:txBody>
          <a:bodyPr/>
          <a:lstStyle/>
          <a:p>
            <a:r>
              <a:rPr lang="en-US"/>
              <a:t>Bills-proposed laws that go to committee.</a:t>
            </a:r>
          </a:p>
          <a:p>
            <a:r>
              <a:rPr lang="en-US"/>
              <a:t>Floor consideration- committee decides which parts of the bill will go to the full membership for consideration</a:t>
            </a:r>
          </a:p>
          <a:p>
            <a:r>
              <a:rPr lang="en-US"/>
              <a:t>Oversight function- by committees, Congress makes sure the executive branch is carrying out policies that Congress enacts.</a:t>
            </a:r>
          </a:p>
        </p:txBody>
      </p:sp>
    </p:spTree>
    <p:extLst>
      <p:ext uri="{BB962C8B-B14F-4D97-AF65-F5344CB8AC3E}">
        <p14:creationId xmlns:p14="http://schemas.microsoft.com/office/powerpoint/2010/main" val="3593223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50759049"/>
              </p:ext>
            </p:extLst>
          </p:nvPr>
        </p:nvSpPr>
        <p:spPr/>
        <p:txBody>
          <a:bodyPr/>
          <a:lstStyle/>
          <a:p>
            <a:r>
              <a:rPr lang="en-US"/>
              <a:t>Floor Leaders</a:t>
            </a:r>
          </a:p>
        </p:txBody>
      </p:sp>
      <p:sp>
        <p:nvSpPr>
          <p:cNvPr id="3" name="Content Placeholder 2"/>
          <p:cNvSpPr>
            <a:spLocks noGrp="1"/>
          </p:cNvSpPr>
          <p:nvPr>
            <p:ph idx="1"/>
            <p:extLst>
              <p:ext uri="{D42A27DB-BD31-4B8C-83A1-F6EECF244321}">
                <p14:modId xmlns:p14="http://schemas.microsoft.com/office/powerpoint/2010/main" val="2916537431"/>
              </p:ext>
            </p:extLst>
          </p:nvPr>
        </p:nvSpPr>
        <p:spPr/>
        <p:txBody>
          <a:bodyPr/>
          <a:lstStyle/>
          <a:p>
            <a:r>
              <a:rPr lang="en-US"/>
              <a:t>Legislative strategists</a:t>
            </a:r>
          </a:p>
          <a:p>
            <a:r>
              <a:rPr lang="en-US"/>
              <a:t>Carry out caucus decisions and steer floor action</a:t>
            </a:r>
          </a:p>
          <a:p>
            <a:r>
              <a:rPr lang="en-US"/>
              <a:t>Majority Leader- leader of majority party in both houses (each house has a leader-one in House and one in Senate)each controls the business in each house.</a:t>
            </a:r>
          </a:p>
          <a:p>
            <a:r>
              <a:rPr lang="en-US"/>
              <a:t>Minority Leader-leader of minority party in both house</a:t>
            </a:r>
          </a:p>
        </p:txBody>
      </p:sp>
    </p:spTree>
    <p:extLst>
      <p:ext uri="{BB962C8B-B14F-4D97-AF65-F5344CB8AC3E}">
        <p14:creationId xmlns:p14="http://schemas.microsoft.com/office/powerpoint/2010/main" val="1881452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99980053"/>
              </p:ext>
            </p:extLst>
          </p:nvPr>
        </p:nvSpPr>
        <p:spPr/>
        <p:txBody>
          <a:bodyPr/>
          <a:lstStyle/>
          <a:p>
            <a:r>
              <a:rPr lang="en-US"/>
              <a:t>Floor leaders</a:t>
            </a:r>
          </a:p>
        </p:txBody>
      </p:sp>
      <p:sp>
        <p:nvSpPr>
          <p:cNvPr id="3" name="Content Placeholder 2"/>
          <p:cNvSpPr>
            <a:spLocks noGrp="1"/>
          </p:cNvSpPr>
          <p:nvPr>
            <p:ph idx="1"/>
            <p:extLst>
              <p:ext uri="{D42A27DB-BD31-4B8C-83A1-F6EECF244321}">
                <p14:modId xmlns:p14="http://schemas.microsoft.com/office/powerpoint/2010/main" val="382968641"/>
              </p:ext>
            </p:extLst>
          </p:nvPr>
        </p:nvSpPr>
        <p:spPr/>
        <p:txBody>
          <a:bodyPr/>
          <a:lstStyle/>
          <a:p>
            <a:r>
              <a:rPr lang="en-US"/>
              <a:t>Majority and Minority Whip: Assistant floor leader. Liaison between party leaders and rank-and-file members.</a:t>
            </a:r>
          </a:p>
          <a:p>
            <a:r>
              <a:rPr lang="en-US"/>
              <a:t>They keep the rank-and-file in line, informing party leaders how each member is going to vote.</a:t>
            </a:r>
          </a:p>
          <a:p>
            <a:r>
              <a:rPr lang="en-US"/>
              <a:t>Make sure all members are present for a vote. Ensure if a member is to be absent, it is paired with an absence of the opposing party.</a:t>
            </a:r>
          </a:p>
        </p:txBody>
      </p:sp>
    </p:spTree>
    <p:extLst>
      <p:ext uri="{BB962C8B-B14F-4D97-AF65-F5344CB8AC3E}">
        <p14:creationId xmlns:p14="http://schemas.microsoft.com/office/powerpoint/2010/main" val="882849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960191029"/>
              </p:ext>
            </p:extLst>
          </p:nvPr>
        </p:nvSpPr>
        <p:spPr/>
        <p:txBody>
          <a:bodyPr/>
          <a:lstStyle/>
          <a:p>
            <a:r>
              <a:rPr lang="en-US"/>
              <a:t>Committee chairs</a:t>
            </a:r>
          </a:p>
        </p:txBody>
      </p:sp>
      <p:sp>
        <p:nvSpPr>
          <p:cNvPr id="3" name="Content Placeholder 2"/>
          <p:cNvSpPr>
            <a:spLocks noGrp="1"/>
          </p:cNvSpPr>
          <p:nvPr>
            <p:ph idx="1"/>
            <p:extLst>
              <p:ext uri="{D42A27DB-BD31-4B8C-83A1-F6EECF244321}">
                <p14:modId xmlns:p14="http://schemas.microsoft.com/office/powerpoint/2010/main" val="2024715110"/>
              </p:ext>
            </p:extLst>
          </p:nvPr>
        </p:nvSpPr>
        <p:spPr/>
        <p:txBody>
          <a:bodyPr/>
          <a:lstStyle/>
          <a:p>
            <a:r>
              <a:rPr lang="en-US"/>
              <a:t>Heads of standing committees</a:t>
            </a:r>
          </a:p>
          <a:p>
            <a:r>
              <a:rPr lang="en-US"/>
              <a:t>Have a major say in which bills a committee will consider</a:t>
            </a:r>
          </a:p>
          <a:p>
            <a:r>
              <a:rPr lang="en-US"/>
              <a:t>Decide if public hearings will be held.</a:t>
            </a:r>
          </a:p>
        </p:txBody>
      </p:sp>
    </p:spTree>
    <p:extLst>
      <p:ext uri="{BB962C8B-B14F-4D97-AF65-F5344CB8AC3E}">
        <p14:creationId xmlns:p14="http://schemas.microsoft.com/office/powerpoint/2010/main" val="3267555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49050482"/>
              </p:ext>
            </p:extLst>
          </p:nvPr>
        </p:nvSpPr>
        <p:spPr/>
        <p:txBody>
          <a:bodyPr/>
          <a:lstStyle/>
          <a:p>
            <a:r>
              <a:rPr lang="en-US"/>
              <a:t>Seniority Rule</a:t>
            </a:r>
          </a:p>
        </p:txBody>
      </p:sp>
      <p:sp>
        <p:nvSpPr>
          <p:cNvPr id="3" name="Content Placeholder 2"/>
          <p:cNvSpPr>
            <a:spLocks noGrp="1"/>
          </p:cNvSpPr>
          <p:nvPr>
            <p:ph idx="1"/>
            <p:extLst>
              <p:ext uri="{D42A27DB-BD31-4B8C-83A1-F6EECF244321}">
                <p14:modId xmlns:p14="http://schemas.microsoft.com/office/powerpoint/2010/main" val="2043742429"/>
              </p:ext>
            </p:extLst>
          </p:nvPr>
        </p:nvSpPr>
        <p:spPr/>
        <p:txBody>
          <a:bodyPr/>
          <a:lstStyle/>
          <a:p>
            <a:r>
              <a:rPr lang="en-US"/>
              <a:t>Unwritten rule that states the longest serving members of Congress receive committee chairmanships.</a:t>
            </a:r>
          </a:p>
          <a:p>
            <a:r>
              <a:rPr lang="en-US"/>
              <a:t>Critics say this rule disregards ability.</a:t>
            </a:r>
          </a:p>
          <a:p>
            <a:r>
              <a:rPr lang="en-US"/>
              <a:t>Defenders say experience helps better guide the committee</a:t>
            </a:r>
          </a:p>
        </p:txBody>
      </p:sp>
    </p:spTree>
    <p:extLst>
      <p:ext uri="{BB962C8B-B14F-4D97-AF65-F5344CB8AC3E}">
        <p14:creationId xmlns:p14="http://schemas.microsoft.com/office/powerpoint/2010/main" val="1800971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60602124"/>
              </p:ext>
            </p:extLst>
          </p:nvPr>
        </p:nvSpPr>
        <p:spPr/>
        <p:txBody>
          <a:bodyPr/>
          <a:lstStyle/>
          <a:p>
            <a:r>
              <a:rPr lang="en-US"/>
              <a:t>Standing Committees</a:t>
            </a:r>
          </a:p>
        </p:txBody>
      </p:sp>
      <p:sp>
        <p:nvSpPr>
          <p:cNvPr id="3" name="Content Placeholder 2"/>
          <p:cNvSpPr>
            <a:spLocks noGrp="1"/>
          </p:cNvSpPr>
          <p:nvPr>
            <p:ph idx="1"/>
            <p:extLst>
              <p:ext uri="{D42A27DB-BD31-4B8C-83A1-F6EECF244321}">
                <p14:modId xmlns:p14="http://schemas.microsoft.com/office/powerpoint/2010/main" val="3917375879"/>
              </p:ext>
            </p:extLst>
          </p:nvPr>
        </p:nvSpPr>
        <p:spPr/>
        <p:txBody>
          <a:bodyPr/>
          <a:lstStyle/>
          <a:p>
            <a:r>
              <a:rPr lang="en-US"/>
              <a:t>A permanent committee </a:t>
            </a:r>
          </a:p>
          <a:p>
            <a:r>
              <a:rPr lang="en-US"/>
              <a:t>Bills receive much consideration in these groups, and each legislative body respect the decisions and recommendations.</a:t>
            </a:r>
          </a:p>
          <a:p>
            <a:r>
              <a:rPr lang="en-US"/>
              <a:t>They review policy matters depending on the subject matter</a:t>
            </a:r>
          </a:p>
          <a:p>
            <a:r>
              <a:rPr lang="en-US"/>
              <a:t>Ex- on the issue of taxes, the Speaker will send tax measures to the Ways and Means committee</a:t>
            </a:r>
          </a:p>
        </p:txBody>
      </p:sp>
    </p:spTree>
    <p:extLst>
      <p:ext uri="{BB962C8B-B14F-4D97-AF65-F5344CB8AC3E}">
        <p14:creationId xmlns:p14="http://schemas.microsoft.com/office/powerpoint/2010/main" val="1312639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02857351"/>
              </p:ext>
            </p:extLst>
          </p:nvPr>
        </p:nvSpPr>
        <p:spPr/>
        <p:txBody>
          <a:bodyPr/>
          <a:lstStyle/>
          <a:p>
            <a:r>
              <a:rPr lang="en-US"/>
              <a:t>Subcommittees</a:t>
            </a:r>
          </a:p>
        </p:txBody>
      </p:sp>
      <p:sp>
        <p:nvSpPr>
          <p:cNvPr id="3" name="Content Placeholder 2"/>
          <p:cNvSpPr>
            <a:spLocks noGrp="1"/>
          </p:cNvSpPr>
          <p:nvPr>
            <p:ph idx="1"/>
            <p:extLst>
              <p:ext uri="{D42A27DB-BD31-4B8C-83A1-F6EECF244321}">
                <p14:modId xmlns:p14="http://schemas.microsoft.com/office/powerpoint/2010/main" val="343382282"/>
              </p:ext>
            </p:extLst>
          </p:nvPr>
        </p:nvSpPr>
        <p:spPr/>
        <p:txBody>
          <a:bodyPr/>
          <a:lstStyle/>
          <a:p>
            <a:r>
              <a:rPr lang="en-US"/>
              <a:t>Standing committees are divided further into these smaller groups</a:t>
            </a:r>
          </a:p>
          <a:p>
            <a:r>
              <a:rPr lang="en-US"/>
              <a:t>These groups do most of the work</a:t>
            </a:r>
          </a:p>
          <a:p>
            <a:r>
              <a:rPr lang="en-US"/>
              <a:t>More than 150 subcommittees in both houses</a:t>
            </a:r>
          </a:p>
        </p:txBody>
      </p:sp>
    </p:spTree>
    <p:extLst>
      <p:ext uri="{BB962C8B-B14F-4D97-AF65-F5344CB8AC3E}">
        <p14:creationId xmlns:p14="http://schemas.microsoft.com/office/powerpoint/2010/main" val="277228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40884725"/>
              </p:ext>
            </p:extLst>
          </p:nvPr>
        </p:nvSpPr>
        <p:spPr/>
        <p:txBody>
          <a:bodyPr/>
          <a:lstStyle/>
          <a:p>
            <a:r>
              <a:rPr lang="en-US"/>
              <a:t>House Committee Leaders</a:t>
            </a:r>
          </a:p>
        </p:txBody>
      </p:sp>
      <p:sp>
        <p:nvSpPr>
          <p:cNvPr id="3" name="Content Placeholder 2"/>
          <p:cNvSpPr>
            <a:spLocks noGrp="1"/>
          </p:cNvSpPr>
          <p:nvPr>
            <p:ph idx="1"/>
            <p:extLst>
              <p:ext uri="{D42A27DB-BD31-4B8C-83A1-F6EECF244321}">
                <p14:modId xmlns:p14="http://schemas.microsoft.com/office/powerpoint/2010/main" val="1459889221"/>
              </p:ext>
            </p:extLst>
          </p:nvPr>
        </p:nvSpPr>
        <p:spPr/>
        <p:txBody>
          <a:bodyPr>
            <a:normAutofit fontScale="40000" lnSpcReduction="20000"/>
          </a:bodyPr>
          <a:lstStyle/>
          <a:p>
            <a:r>
              <a:rPr lang="en-US" b="1">
                <a:solidFill>
                  <a:srgbClr val="16374F"/>
                </a:solidFill>
              </a:rPr>
              <a:t>Agriculture: </a:t>
            </a:r>
            <a:r>
              <a:rPr lang="en-US">
                <a:solidFill>
                  <a:srgbClr val="16374F"/>
                </a:solidFill>
              </a:rPr>
              <a:t>Rep. Mike Conaway (R-TX)</a:t>
            </a:r>
            <a:br>
              <a:rPr lang="en-US">
                <a:solidFill>
                  <a:schemeClr val="tx1"/>
                </a:solidFill>
              </a:rPr>
            </a:br>
            <a:r>
              <a:rPr lang="en-US">
                <a:solidFill>
                  <a:srgbClr val="16374F"/>
                </a:solidFill>
              </a:rPr>
              <a:t>Appropriations: Rep. Rodney Frelinghuysen (R-NJ)</a:t>
            </a:r>
            <a:br>
              <a:rPr lang="en-US">
                <a:solidFill>
                  <a:schemeClr val="tx1"/>
                </a:solidFill>
              </a:rPr>
            </a:br>
            <a:r>
              <a:rPr lang="en-US">
                <a:solidFill>
                  <a:srgbClr val="16374F"/>
                </a:solidFill>
              </a:rPr>
              <a:t>Armed Services: Rep. Mac Thornberry (R-TX)</a:t>
            </a:r>
            <a:br>
              <a:rPr lang="en-US">
                <a:solidFill>
                  <a:schemeClr val="tx1"/>
                </a:solidFill>
              </a:rPr>
            </a:br>
            <a:r>
              <a:rPr lang="en-US">
                <a:solidFill>
                  <a:srgbClr val="16374F"/>
                </a:solidFill>
              </a:rPr>
              <a:t>Budget: Rep. Tom Price (R-GA)</a:t>
            </a:r>
            <a:br>
              <a:rPr lang="en-US">
                <a:solidFill>
                  <a:schemeClr val="tx1"/>
                </a:solidFill>
              </a:rPr>
            </a:br>
            <a:r>
              <a:rPr lang="en-US">
                <a:solidFill>
                  <a:srgbClr val="16374F"/>
                </a:solidFill>
              </a:rPr>
              <a:t>Education and the Workforce: Rep. Virginia Foxx (R-NC)</a:t>
            </a:r>
            <a:br>
              <a:rPr lang="en-US">
                <a:solidFill>
                  <a:schemeClr val="tx1"/>
                </a:solidFill>
              </a:rPr>
            </a:br>
            <a:r>
              <a:rPr lang="en-US">
                <a:solidFill>
                  <a:srgbClr val="16374F"/>
                </a:solidFill>
              </a:rPr>
              <a:t>Energy and Commerce: Rep. Greg Walden (R-OR)</a:t>
            </a:r>
            <a:br>
              <a:rPr lang="en-US">
                <a:solidFill>
                  <a:schemeClr val="tx1"/>
                </a:solidFill>
              </a:rPr>
            </a:br>
            <a:r>
              <a:rPr lang="en-US">
                <a:solidFill>
                  <a:srgbClr val="16374F"/>
                </a:solidFill>
              </a:rPr>
              <a:t>Financial Services: Rep. Jeb Hensarling (R-TX)</a:t>
            </a:r>
            <a:br>
              <a:rPr lang="en-US">
                <a:solidFill>
                  <a:schemeClr val="tx1"/>
                </a:solidFill>
              </a:rPr>
            </a:br>
            <a:r>
              <a:rPr lang="en-US">
                <a:solidFill>
                  <a:srgbClr val="16374F"/>
                </a:solidFill>
              </a:rPr>
              <a:t>Foreign Affairs: Rep. Ed Royce (R-CA)</a:t>
            </a:r>
            <a:br>
              <a:rPr lang="en-US">
                <a:solidFill>
                  <a:schemeClr val="tx1"/>
                </a:solidFill>
              </a:rPr>
            </a:br>
            <a:r>
              <a:rPr lang="en-US">
                <a:solidFill>
                  <a:srgbClr val="16374F"/>
                </a:solidFill>
              </a:rPr>
              <a:t>Homeland Security: Rep. Michael McCaul (R-TX)</a:t>
            </a:r>
            <a:br>
              <a:rPr lang="en-US">
                <a:solidFill>
                  <a:schemeClr val="tx1"/>
                </a:solidFill>
              </a:rPr>
            </a:br>
            <a:r>
              <a:rPr lang="en-US">
                <a:solidFill>
                  <a:srgbClr val="16374F"/>
                </a:solidFill>
              </a:rPr>
              <a:t>Judiciary: Rep. Bob </a:t>
            </a:r>
            <a:r>
              <a:rPr lang="en-US" err="1">
                <a:solidFill>
                  <a:srgbClr val="16374F"/>
                </a:solidFill>
              </a:rPr>
              <a:t>Goodlatte</a:t>
            </a:r>
            <a:r>
              <a:rPr lang="en-US">
                <a:solidFill>
                  <a:srgbClr val="16374F"/>
                </a:solidFill>
              </a:rPr>
              <a:t> (R-VA)</a:t>
            </a:r>
            <a:br>
              <a:rPr lang="en-US">
                <a:solidFill>
                  <a:schemeClr val="tx1"/>
                </a:solidFill>
              </a:rPr>
            </a:br>
            <a:r>
              <a:rPr lang="en-US">
                <a:solidFill>
                  <a:srgbClr val="16374F"/>
                </a:solidFill>
              </a:rPr>
              <a:t>Natural Resources: Rep. Rob Bishop (R-UT)</a:t>
            </a:r>
            <a:br>
              <a:rPr lang="en-US">
                <a:solidFill>
                  <a:schemeClr val="tx1"/>
                </a:solidFill>
              </a:rPr>
            </a:br>
            <a:r>
              <a:rPr lang="en-US">
                <a:solidFill>
                  <a:srgbClr val="16374F"/>
                </a:solidFill>
              </a:rPr>
              <a:t>Oversight and Government Reform: Rep. Jason Chaffetz (R-UT)</a:t>
            </a:r>
            <a:br>
              <a:rPr lang="en-US">
                <a:solidFill>
                  <a:schemeClr val="tx1"/>
                </a:solidFill>
              </a:rPr>
            </a:br>
            <a:r>
              <a:rPr lang="en-US">
                <a:solidFill>
                  <a:srgbClr val="16374F"/>
                </a:solidFill>
              </a:rPr>
              <a:t>Science, Space, and Technology: Rep. Lamar Smith (R-TX)</a:t>
            </a:r>
            <a:br>
              <a:rPr lang="en-US">
                <a:solidFill>
                  <a:schemeClr val="tx1"/>
                </a:solidFill>
              </a:rPr>
            </a:br>
            <a:r>
              <a:rPr lang="en-US">
                <a:solidFill>
                  <a:srgbClr val="16374F"/>
                </a:solidFill>
              </a:rPr>
              <a:t>Small Business: Rep. Steve Chabot (R-OH)</a:t>
            </a:r>
            <a:br>
              <a:rPr lang="en-US">
                <a:solidFill>
                  <a:schemeClr val="tx1"/>
                </a:solidFill>
              </a:rPr>
            </a:br>
            <a:r>
              <a:rPr lang="en-US">
                <a:solidFill>
                  <a:srgbClr val="16374F"/>
                </a:solidFill>
              </a:rPr>
              <a:t>Transportation and Infrastructure: Rep. Bill Shuster (R-PA)</a:t>
            </a:r>
            <a:br>
              <a:rPr lang="en-US">
                <a:solidFill>
                  <a:schemeClr val="tx1"/>
                </a:solidFill>
              </a:rPr>
            </a:br>
            <a:r>
              <a:rPr lang="en-US">
                <a:solidFill>
                  <a:srgbClr val="16374F"/>
                </a:solidFill>
              </a:rPr>
              <a:t>Veterans’ Affairs: Rep. Phil Roe (R-TN)</a:t>
            </a:r>
            <a:br>
              <a:rPr lang="en-US">
                <a:solidFill>
                  <a:schemeClr val="tx1"/>
                </a:solidFill>
              </a:rPr>
            </a:br>
            <a:r>
              <a:rPr lang="en-US">
                <a:solidFill>
                  <a:srgbClr val="16374F"/>
                </a:solidFill>
              </a:rPr>
              <a:t>Ways and Means: Rep. Kevin Brady (R-TX)</a:t>
            </a:r>
            <a:endParaRPr lang="en-US"/>
          </a:p>
          <a:p>
            <a:r>
              <a:rPr lang="en-US">
                <a:solidFill>
                  <a:srgbClr val="16374F"/>
                </a:solidFill>
              </a:rPr>
              <a:t>In addition, House Speaker Paul Ryan (R-WI) has made the following committee chair appointments:</a:t>
            </a:r>
            <a:endParaRPr>
              <a:solidFill>
                <a:schemeClr val="tx1"/>
              </a:solidFill>
            </a:endParaRPr>
          </a:p>
          <a:p>
            <a:r>
              <a:rPr lang="en-US" b="1">
                <a:solidFill>
                  <a:srgbClr val="16374F"/>
                </a:solidFill>
              </a:rPr>
              <a:t>Administration: </a:t>
            </a:r>
            <a:r>
              <a:rPr lang="en-US">
                <a:solidFill>
                  <a:srgbClr val="16374F"/>
                </a:solidFill>
              </a:rPr>
              <a:t>Rep. Gregg Harper (R-MS)</a:t>
            </a:r>
            <a:br>
              <a:rPr lang="en-US">
                <a:solidFill>
                  <a:schemeClr val="tx1"/>
                </a:solidFill>
              </a:rPr>
            </a:br>
            <a:r>
              <a:rPr lang="en-US">
                <a:solidFill>
                  <a:srgbClr val="16374F"/>
                </a:solidFill>
              </a:rPr>
              <a:t>Ethics: Rep. Susan Brooks (R-IN)</a:t>
            </a:r>
            <a:br>
              <a:rPr lang="en-US">
                <a:solidFill>
                  <a:schemeClr val="tx1"/>
                </a:solidFill>
              </a:rPr>
            </a:br>
            <a:r>
              <a:rPr lang="en-US">
                <a:solidFill>
                  <a:srgbClr val="16374F"/>
                </a:solidFill>
              </a:rPr>
              <a:t>Joint Economic Committee: Rep. Pat </a:t>
            </a:r>
            <a:r>
              <a:rPr lang="en-US" err="1">
                <a:solidFill>
                  <a:srgbClr val="16374F"/>
                </a:solidFill>
              </a:rPr>
              <a:t>Tiberi</a:t>
            </a:r>
            <a:r>
              <a:rPr lang="en-US">
                <a:solidFill>
                  <a:srgbClr val="16374F"/>
                </a:solidFill>
              </a:rPr>
              <a:t> (R-OH)</a:t>
            </a:r>
            <a:br>
              <a:rPr lang="en-US">
                <a:solidFill>
                  <a:schemeClr val="tx1"/>
                </a:solidFill>
              </a:rPr>
            </a:br>
            <a:r>
              <a:rPr lang="en-US">
                <a:solidFill>
                  <a:srgbClr val="16374F"/>
                </a:solidFill>
              </a:rPr>
              <a:t>Intelligence: Rep. Devin Nunes (R-CA)</a:t>
            </a:r>
            <a:br>
              <a:rPr lang="en-US">
                <a:solidFill>
                  <a:schemeClr val="tx1"/>
                </a:solidFill>
              </a:rPr>
            </a:br>
            <a:r>
              <a:rPr lang="en-US">
                <a:solidFill>
                  <a:srgbClr val="16374F"/>
                </a:solidFill>
              </a:rPr>
              <a:t>Rules: Rep. Pete Sessions (R-TX)</a:t>
            </a:r>
            <a:endParaRPr>
              <a:solidFill>
                <a:schemeClr val="tx1"/>
              </a:solidFill>
            </a:endParaRPr>
          </a:p>
          <a:p>
            <a:endParaRPr lang="en-US"/>
          </a:p>
        </p:txBody>
      </p:sp>
    </p:spTree>
    <p:extLst>
      <p:ext uri="{BB962C8B-B14F-4D97-AF65-F5344CB8AC3E}">
        <p14:creationId xmlns:p14="http://schemas.microsoft.com/office/powerpoint/2010/main" val="521675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76745495"/>
              </p:ext>
            </p:extLst>
          </p:nvPr>
        </p:nvSpPr>
        <p:spPr/>
        <p:txBody>
          <a:bodyPr/>
          <a:lstStyle/>
          <a:p>
            <a:r>
              <a:rPr lang="en-US"/>
              <a:t>Select Committees</a:t>
            </a:r>
          </a:p>
        </p:txBody>
      </p:sp>
      <p:sp>
        <p:nvSpPr>
          <p:cNvPr id="3" name="Content Placeholder 2"/>
          <p:cNvSpPr>
            <a:spLocks noGrp="1"/>
          </p:cNvSpPr>
          <p:nvPr>
            <p:ph idx="1"/>
            <p:extLst>
              <p:ext uri="{D42A27DB-BD31-4B8C-83A1-F6EECF244321}">
                <p14:modId xmlns:p14="http://schemas.microsoft.com/office/powerpoint/2010/main" val="1587872090"/>
              </p:ext>
            </p:extLst>
          </p:nvPr>
        </p:nvSpPr>
        <p:spPr/>
        <p:txBody>
          <a:bodyPr/>
          <a:lstStyle/>
          <a:p>
            <a:r>
              <a:rPr lang="en-US"/>
              <a:t>Special committees created for a specific purpose</a:t>
            </a:r>
          </a:p>
          <a:p>
            <a:r>
              <a:rPr lang="en-US"/>
              <a:t>Speaker of the House or President of Senate appoints members</a:t>
            </a:r>
          </a:p>
          <a:p>
            <a:r>
              <a:rPr lang="en-US"/>
              <a:t>Ex- Senate Select Committee on Presidential Campaign Activities to investigate the Watergate scandal</a:t>
            </a:r>
          </a:p>
        </p:txBody>
      </p:sp>
    </p:spTree>
    <p:extLst>
      <p:ext uri="{BB962C8B-B14F-4D97-AF65-F5344CB8AC3E}">
        <p14:creationId xmlns:p14="http://schemas.microsoft.com/office/powerpoint/2010/main" val="2059697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2679967"/>
              </p:ext>
            </p:extLst>
          </p:nvPr>
        </p:nvSpPr>
        <p:spPr/>
        <p:txBody>
          <a:bodyPr/>
          <a:lstStyle/>
          <a:p>
            <a:r>
              <a:rPr lang="en-US"/>
              <a:t>Joint Committee</a:t>
            </a:r>
          </a:p>
        </p:txBody>
      </p:sp>
      <p:sp>
        <p:nvSpPr>
          <p:cNvPr id="3" name="Content Placeholder 2"/>
          <p:cNvSpPr>
            <a:spLocks noGrp="1"/>
          </p:cNvSpPr>
          <p:nvPr>
            <p:ph idx="1"/>
            <p:extLst>
              <p:ext uri="{D42A27DB-BD31-4B8C-83A1-F6EECF244321}">
                <p14:modId xmlns:p14="http://schemas.microsoft.com/office/powerpoint/2010/main" val="1718022348"/>
              </p:ext>
            </p:extLst>
          </p:nvPr>
        </p:nvSpPr>
        <p:spPr/>
        <p:txBody>
          <a:bodyPr/>
          <a:lstStyle/>
          <a:p>
            <a:r>
              <a:rPr lang="en-US"/>
              <a:t>Composed of members from both houses.</a:t>
            </a:r>
          </a:p>
          <a:p>
            <a:r>
              <a:rPr lang="en-US"/>
              <a:t>Ex-Joint Committee on Taxation.  Provides in-depth studies of the federal tax system and presents findings to the Ways and Means Committee and the Senate's Finance Committee. </a:t>
            </a:r>
          </a:p>
        </p:txBody>
      </p:sp>
    </p:spTree>
    <p:extLst>
      <p:ext uri="{BB962C8B-B14F-4D97-AF65-F5344CB8AC3E}">
        <p14:creationId xmlns:p14="http://schemas.microsoft.com/office/powerpoint/2010/main" val="137786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885446"/>
              </p:ext>
            </p:extLst>
          </p:nvPr>
        </p:nvSpPr>
        <p:spPr/>
        <p:txBody>
          <a:bodyPr/>
          <a:lstStyle/>
          <a:p>
            <a:r>
              <a:rPr lang="en-US"/>
              <a:t>Servants of the people</a:t>
            </a:r>
          </a:p>
        </p:txBody>
      </p:sp>
      <p:sp>
        <p:nvSpPr>
          <p:cNvPr id="3" name="Content Placeholder 2"/>
          <p:cNvSpPr>
            <a:spLocks noGrp="1"/>
          </p:cNvSpPr>
          <p:nvPr>
            <p:ph idx="1"/>
            <p:extLst>
              <p:ext uri="{D42A27DB-BD31-4B8C-83A1-F6EECF244321}">
                <p14:modId xmlns:p14="http://schemas.microsoft.com/office/powerpoint/2010/main" val="1604973317"/>
              </p:ext>
            </p:extLst>
          </p:nvPr>
        </p:nvSpPr>
        <p:spPr/>
        <p:txBody>
          <a:bodyPr/>
          <a:lstStyle/>
          <a:p>
            <a:r>
              <a:rPr lang="en-US"/>
              <a:t>Congressional members will help people who have Social Security issues, a passport application and many other things such as an appointment to a military academy.</a:t>
            </a:r>
          </a:p>
        </p:txBody>
      </p:sp>
    </p:spTree>
    <p:extLst>
      <p:ext uri="{BB962C8B-B14F-4D97-AF65-F5344CB8AC3E}">
        <p14:creationId xmlns:p14="http://schemas.microsoft.com/office/powerpoint/2010/main" val="98905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18237209"/>
              </p:ext>
            </p:extLst>
          </p:nvPr>
        </p:nvSpPr>
        <p:spPr/>
        <p:txBody>
          <a:bodyPr/>
          <a:lstStyle/>
          <a:p>
            <a:r>
              <a:rPr lang="en-US"/>
              <a:t>Terms of Congress</a:t>
            </a:r>
          </a:p>
        </p:txBody>
      </p:sp>
      <p:sp>
        <p:nvSpPr>
          <p:cNvPr id="3" name="Content Placeholder 2"/>
          <p:cNvSpPr>
            <a:spLocks noGrp="1"/>
          </p:cNvSpPr>
          <p:nvPr>
            <p:ph idx="1"/>
            <p:extLst>
              <p:ext uri="{D42A27DB-BD31-4B8C-83A1-F6EECF244321}">
                <p14:modId xmlns:p14="http://schemas.microsoft.com/office/powerpoint/2010/main" val="2228228743"/>
              </p:ext>
            </p:extLst>
          </p:nvPr>
        </p:nvSpPr>
        <p:spPr/>
        <p:txBody>
          <a:bodyPr/>
          <a:lstStyle/>
          <a:p>
            <a:r>
              <a:rPr lang="en-US"/>
              <a:t>Each term lasts two years.  The term used to start on March 4.</a:t>
            </a:r>
          </a:p>
          <a:p>
            <a:r>
              <a:rPr lang="en-US"/>
              <a:t>This changed with the 20th Amendment. Now it begins on January 3.  the current Congress, the 115th, will end January 3, 2019</a:t>
            </a:r>
          </a:p>
        </p:txBody>
      </p:sp>
    </p:spTree>
    <p:extLst>
      <p:ext uri="{BB962C8B-B14F-4D97-AF65-F5344CB8AC3E}">
        <p14:creationId xmlns:p14="http://schemas.microsoft.com/office/powerpoint/2010/main" val="1772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92442275"/>
              </p:ext>
            </p:extLst>
          </p:nvPr>
        </p:nvSpPr>
        <p:spPr/>
        <p:txBody>
          <a:bodyPr/>
          <a:lstStyle/>
          <a:p>
            <a:r>
              <a:rPr lang="en-US"/>
              <a:t>Sessions of Congress</a:t>
            </a:r>
          </a:p>
        </p:txBody>
      </p:sp>
      <p:sp>
        <p:nvSpPr>
          <p:cNvPr id="3" name="Content Placeholder 2"/>
          <p:cNvSpPr>
            <a:spLocks noGrp="1"/>
          </p:cNvSpPr>
          <p:nvPr>
            <p:ph idx="1"/>
            <p:extLst>
              <p:ext uri="{D42A27DB-BD31-4B8C-83A1-F6EECF244321}">
                <p14:modId xmlns:p14="http://schemas.microsoft.com/office/powerpoint/2010/main" val="232464665"/>
              </p:ext>
            </p:extLst>
          </p:nvPr>
        </p:nvSpPr>
        <p:spPr/>
        <p:txBody>
          <a:bodyPr/>
          <a:lstStyle/>
          <a:p>
            <a:r>
              <a:rPr lang="en-US"/>
              <a:t>A period of time each year when Congress assembles to conduct business.</a:t>
            </a:r>
          </a:p>
          <a:p>
            <a:r>
              <a:rPr lang="en-US"/>
              <a:t>There are two sessions to each term of Congress. One per year.</a:t>
            </a:r>
          </a:p>
          <a:p>
            <a:r>
              <a:rPr lang="en-US"/>
              <a:t>Convene-This is when Congress begins a new session</a:t>
            </a:r>
          </a:p>
          <a:p>
            <a:r>
              <a:rPr lang="en-US"/>
              <a:t>Adjourn: When Congress suspends activity until the next session.</a:t>
            </a:r>
          </a:p>
          <a:p>
            <a:r>
              <a:rPr lang="en-US"/>
              <a:t>Recess- Short breaks of activity during a session</a:t>
            </a:r>
          </a:p>
          <a:p>
            <a:r>
              <a:rPr lang="en-US"/>
              <a:t>Both Houses cannot adjourn without the other's consent</a:t>
            </a:r>
          </a:p>
        </p:txBody>
      </p:sp>
    </p:spTree>
    <p:extLst>
      <p:ext uri="{BB962C8B-B14F-4D97-AF65-F5344CB8AC3E}">
        <p14:creationId xmlns:p14="http://schemas.microsoft.com/office/powerpoint/2010/main" val="381106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19146958"/>
              </p:ext>
            </p:extLst>
          </p:nvPr>
        </p:nvSpPr>
        <p:spPr/>
        <p:txBody>
          <a:bodyPr/>
          <a:lstStyle/>
          <a:p>
            <a:r>
              <a:rPr lang="en-US"/>
              <a:t>Special Session</a:t>
            </a:r>
          </a:p>
        </p:txBody>
      </p:sp>
      <p:sp>
        <p:nvSpPr>
          <p:cNvPr id="3" name="Content Placeholder 2"/>
          <p:cNvSpPr>
            <a:spLocks noGrp="1"/>
          </p:cNvSpPr>
          <p:nvPr>
            <p:ph idx="1"/>
            <p:extLst>
              <p:ext uri="{D42A27DB-BD31-4B8C-83A1-F6EECF244321}">
                <p14:modId xmlns:p14="http://schemas.microsoft.com/office/powerpoint/2010/main" val="2744324267"/>
              </p:ext>
            </p:extLst>
          </p:nvPr>
        </p:nvSpPr>
        <p:spPr/>
        <p:txBody>
          <a:bodyPr/>
          <a:lstStyle/>
          <a:p>
            <a:r>
              <a:rPr lang="en-US"/>
              <a:t>Only the President can call one</a:t>
            </a:r>
          </a:p>
          <a:p>
            <a:r>
              <a:rPr lang="en-US"/>
              <a:t>Only 27 joint special sessions have been called.</a:t>
            </a:r>
          </a:p>
          <a:p>
            <a:r>
              <a:rPr lang="en-US"/>
              <a:t>The Senate alone has been called to 46 to consider treaties and appointments.  None have been called since 1933</a:t>
            </a:r>
          </a:p>
        </p:txBody>
      </p:sp>
    </p:spTree>
    <p:extLst>
      <p:ext uri="{BB962C8B-B14F-4D97-AF65-F5344CB8AC3E}">
        <p14:creationId xmlns:p14="http://schemas.microsoft.com/office/powerpoint/2010/main" val="35209178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58</Slides>
  <Notes>0</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Organic</vt:lpstr>
      <vt:lpstr>Legislative Branch</vt:lpstr>
      <vt:lpstr>Legislator Responsibilities</vt:lpstr>
      <vt:lpstr>Representatives of the People</vt:lpstr>
      <vt:lpstr>Representatives of the People</vt:lpstr>
      <vt:lpstr>Committee Members</vt:lpstr>
      <vt:lpstr>Servants of the people</vt:lpstr>
      <vt:lpstr>Terms of Congress</vt:lpstr>
      <vt:lpstr>Sessions of Congress</vt:lpstr>
      <vt:lpstr>Special Session</vt:lpstr>
      <vt:lpstr>Congressional Compensation</vt:lpstr>
      <vt:lpstr>Section 2-The Two Houses</vt:lpstr>
      <vt:lpstr>Reapportionment</vt:lpstr>
      <vt:lpstr>Congressional Districts</vt:lpstr>
      <vt:lpstr>Wesberry v. Sanders</vt:lpstr>
      <vt:lpstr>House Elections</vt:lpstr>
      <vt:lpstr>Formal Qualifications</vt:lpstr>
      <vt:lpstr>Imposing Standards</vt:lpstr>
      <vt:lpstr>Informal qualifications</vt:lpstr>
      <vt:lpstr>The Senate</vt:lpstr>
      <vt:lpstr>Choosing and Electing Senators</vt:lpstr>
      <vt:lpstr>Election of Senators</vt:lpstr>
      <vt:lpstr>Qualifications for Office in the Senate</vt:lpstr>
      <vt:lpstr>Expressed powers</vt:lpstr>
      <vt:lpstr>Commerce Power</vt:lpstr>
      <vt:lpstr>Limits of the Commerce Power</vt:lpstr>
      <vt:lpstr>Money Powers</vt:lpstr>
      <vt:lpstr>Limits on taxing power</vt:lpstr>
      <vt:lpstr>Borrowing Power</vt:lpstr>
      <vt:lpstr>Borrowing Power</vt:lpstr>
      <vt:lpstr>Bankruptcy Power</vt:lpstr>
      <vt:lpstr>Currency Power</vt:lpstr>
      <vt:lpstr>Other Domestic Powers</vt:lpstr>
      <vt:lpstr>Congress and Foreign Policy</vt:lpstr>
      <vt:lpstr>War Powers</vt:lpstr>
      <vt:lpstr>War Powers Act of 1973</vt:lpstr>
      <vt:lpstr>Section 4-Implied and Nonlegislative Powers</vt:lpstr>
      <vt:lpstr>Strict vs. Liberal Construction</vt:lpstr>
      <vt:lpstr>Liberal Construction</vt:lpstr>
      <vt:lpstr>Appropriation</vt:lpstr>
      <vt:lpstr>Investigations</vt:lpstr>
      <vt:lpstr>Agencies to help with Investigations</vt:lpstr>
      <vt:lpstr>Executive Powers</vt:lpstr>
      <vt:lpstr>Other Powers</vt:lpstr>
      <vt:lpstr>Congress at work</vt:lpstr>
      <vt:lpstr>Opening Day Senate</vt:lpstr>
      <vt:lpstr>State of the Union</vt:lpstr>
      <vt:lpstr>Presiding Officers</vt:lpstr>
      <vt:lpstr>President of the Senate</vt:lpstr>
      <vt:lpstr>Party Officers</vt:lpstr>
      <vt:lpstr>Floor Leaders</vt:lpstr>
      <vt:lpstr>Floor leaders</vt:lpstr>
      <vt:lpstr>Committee chairs</vt:lpstr>
      <vt:lpstr>Seniority Rule</vt:lpstr>
      <vt:lpstr>Standing Committees</vt:lpstr>
      <vt:lpstr>Subcommittees</vt:lpstr>
      <vt:lpstr>House Committee Leaders</vt:lpstr>
      <vt:lpstr>Select Committees</vt:lpstr>
      <vt:lpstr>Joint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Branch</dc:title>
  <cp:revision>1</cp:revision>
  <dcterms:modified xsi:type="dcterms:W3CDTF">2017-08-09T18:28:38Z</dcterms:modified>
</cp:coreProperties>
</file>