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30EA680-D336-4FF7-8B7A-9848BB0A1C3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49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520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061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532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56015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8661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6097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613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0204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81481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435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8901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917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985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426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3983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1160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8/11/2017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399740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extLst>
              <p:ext uri="{D42A27DB-BD31-4B8C-83A1-F6EECF244321}">
                <p14:modId xmlns:p14="http://schemas.microsoft.com/office/powerpoint/2010/main" val="3968472171"/>
              </p:ext>
            </p:extLst>
          </p:nvPr>
        </p:nvSpPr>
        <p:spPr/>
        <p:txBody>
          <a:bodyPr/>
          <a:lstStyle/>
          <a:p>
            <a:r>
              <a:rPr lang="en-US"/>
              <a:t>The Executive Branch</a:t>
            </a:r>
          </a:p>
        </p:txBody>
      </p:sp>
      <p:sp>
        <p:nvSpPr>
          <p:cNvPr id="3" name="Subtitle 2"/>
          <p:cNvSpPr>
            <a:spLocks noGrp="1"/>
          </p:cNvSpPr>
          <p:nvPr>
            <p:ph type="subTitle" idx="1"/>
            <p:extLst>
              <p:ext uri="{D42A27DB-BD31-4B8C-83A1-F6EECF244321}">
                <p14:modId xmlns:p14="http://schemas.microsoft.com/office/powerpoint/2010/main" val="1523864413"/>
              </p:ext>
            </p:extLst>
          </p:nvPr>
        </p:nvSpPr>
        <p:spPr/>
        <p:txBody>
          <a:bodyPr/>
          <a:lstStyle/>
          <a:p>
            <a:r>
              <a:rPr lang="en-US"/>
              <a:t>Ch. 5-6</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806352352"/>
              </p:ext>
            </p:extLst>
          </p:nvPr>
        </p:nvSpPr>
        <p:spPr/>
        <p:txBody>
          <a:bodyPr/>
          <a:lstStyle/>
          <a:p>
            <a:r>
              <a:rPr lang="en-US"/>
              <a:t>Section 3-President's Domestic Powers</a:t>
            </a:r>
          </a:p>
        </p:txBody>
      </p:sp>
      <p:sp>
        <p:nvSpPr>
          <p:cNvPr id="3" name="Content Placeholder 2"/>
          <p:cNvSpPr>
            <a:spLocks noGrp="1"/>
          </p:cNvSpPr>
          <p:nvPr>
            <p:ph idx="1"/>
            <p:extLst>
              <p:ext uri="{D42A27DB-BD31-4B8C-83A1-F6EECF244321}">
                <p14:modId xmlns:p14="http://schemas.microsoft.com/office/powerpoint/2010/main" val="119836838"/>
              </p:ext>
            </p:extLst>
          </p:nvPr>
        </p:nvSpPr>
        <p:spPr/>
        <p:txBody>
          <a:bodyPr/>
          <a:lstStyle/>
          <a:p>
            <a:r>
              <a:rPr lang="en-US"/>
              <a:t>Great debate whether the executive should be one person or a small group</a:t>
            </a:r>
          </a:p>
          <a:p>
            <a:r>
              <a:rPr lang="en-US"/>
              <a:t>Ratification was more smooth because it was assumed George Washington would be President.</a:t>
            </a:r>
          </a:p>
        </p:txBody>
      </p:sp>
    </p:spTree>
    <p:extLst>
      <p:ext uri="{BB962C8B-B14F-4D97-AF65-F5344CB8AC3E}">
        <p14:creationId xmlns:p14="http://schemas.microsoft.com/office/powerpoint/2010/main" val="2972180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238436"/>
              </p:ext>
            </p:extLst>
          </p:nvPr>
        </p:nvSpPr>
        <p:spPr/>
        <p:txBody>
          <a:bodyPr/>
          <a:lstStyle/>
          <a:p>
            <a:r>
              <a:rPr lang="en-US"/>
              <a:t>Whig Theory</a:t>
            </a:r>
          </a:p>
        </p:txBody>
      </p:sp>
      <p:sp>
        <p:nvSpPr>
          <p:cNvPr id="3" name="Content Placeholder 2"/>
          <p:cNvSpPr>
            <a:spLocks noGrp="1"/>
          </p:cNvSpPr>
          <p:nvPr>
            <p:ph idx="1"/>
            <p:extLst>
              <p:ext uri="{D42A27DB-BD31-4B8C-83A1-F6EECF244321}">
                <p14:modId xmlns:p14="http://schemas.microsoft.com/office/powerpoint/2010/main" val="1240786755"/>
              </p:ext>
            </p:extLst>
          </p:nvPr>
        </p:nvSpPr>
        <p:spPr/>
        <p:txBody>
          <a:bodyPr/>
          <a:lstStyle/>
          <a:p>
            <a:r>
              <a:rPr lang="en-US"/>
              <a:t>Restrained Approach to Executive Power</a:t>
            </a:r>
          </a:p>
          <a:p>
            <a:r>
              <a:rPr lang="en-US"/>
              <a:t>Congress led policy process while the President was limited to expressed powers</a:t>
            </a:r>
          </a:p>
          <a:p>
            <a:r>
              <a:rPr lang="en-US"/>
              <a:t>Exceptions-Andrew Jackson and Abraham Lincoln</a:t>
            </a:r>
          </a:p>
        </p:txBody>
      </p:sp>
    </p:spTree>
    <p:extLst>
      <p:ext uri="{BB962C8B-B14F-4D97-AF65-F5344CB8AC3E}">
        <p14:creationId xmlns:p14="http://schemas.microsoft.com/office/powerpoint/2010/main" val="4274689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591626"/>
              </p:ext>
            </p:extLst>
          </p:nvPr>
        </p:nvSpPr>
        <p:spPr/>
        <p:txBody>
          <a:bodyPr/>
          <a:lstStyle/>
          <a:p>
            <a:r>
              <a:rPr lang="en-US"/>
              <a:t>Stewardship Theory</a:t>
            </a:r>
          </a:p>
        </p:txBody>
      </p:sp>
      <p:sp>
        <p:nvSpPr>
          <p:cNvPr id="3" name="Content Placeholder 2"/>
          <p:cNvSpPr>
            <a:spLocks noGrp="1"/>
          </p:cNvSpPr>
          <p:nvPr>
            <p:ph idx="1"/>
            <p:extLst>
              <p:ext uri="{D42A27DB-BD31-4B8C-83A1-F6EECF244321}">
                <p14:modId xmlns:p14="http://schemas.microsoft.com/office/powerpoint/2010/main" val="4272359612"/>
              </p:ext>
            </p:extLst>
          </p:nvPr>
        </p:nvSpPr>
        <p:spPr/>
        <p:txBody>
          <a:bodyPr/>
          <a:lstStyle/>
          <a:p>
            <a:r>
              <a:rPr lang="en-US"/>
              <a:t>Theory changed with Teddy Roosevelt, who felt the president could do anything except those thing expressly forbidden in the Constitution.</a:t>
            </a:r>
          </a:p>
          <a:p>
            <a:r>
              <a:rPr lang="en-US"/>
              <a:t>Should lead the nation and build support for policy ideas-his successor Taft opposed this view</a:t>
            </a:r>
          </a:p>
          <a:p>
            <a:r>
              <a:rPr lang="en-US"/>
              <a:t>FDR cemented the idea of the President as a steward</a:t>
            </a:r>
          </a:p>
        </p:txBody>
      </p:sp>
    </p:spTree>
    <p:extLst>
      <p:ext uri="{BB962C8B-B14F-4D97-AF65-F5344CB8AC3E}">
        <p14:creationId xmlns:p14="http://schemas.microsoft.com/office/powerpoint/2010/main" val="3495969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223143802"/>
              </p:ext>
            </p:extLst>
          </p:nvPr>
        </p:nvSpPr>
        <p:spPr/>
        <p:txBody>
          <a:bodyPr/>
          <a:lstStyle/>
          <a:p>
            <a:r>
              <a:rPr lang="en-US"/>
              <a:t>Why the expansion of Executive Power?</a:t>
            </a:r>
          </a:p>
        </p:txBody>
      </p:sp>
      <p:sp>
        <p:nvSpPr>
          <p:cNvPr id="3" name="Content Placeholder 2"/>
          <p:cNvSpPr>
            <a:spLocks noGrp="1"/>
          </p:cNvSpPr>
          <p:nvPr>
            <p:ph idx="1"/>
            <p:extLst>
              <p:ext uri="{D42A27DB-BD31-4B8C-83A1-F6EECF244321}">
                <p14:modId xmlns:p14="http://schemas.microsoft.com/office/powerpoint/2010/main" val="3129598691"/>
              </p:ext>
            </p:extLst>
          </p:nvPr>
        </p:nvSpPr>
        <p:spPr/>
        <p:txBody>
          <a:bodyPr>
            <a:normAutofit lnSpcReduction="10000"/>
          </a:bodyPr>
          <a:lstStyle/>
          <a:p>
            <a:r>
              <a:rPr lang="en-US"/>
              <a:t>Constitution is vague on certain aspects of presidential powers</a:t>
            </a:r>
          </a:p>
          <a:p>
            <a:r>
              <a:rPr lang="en-US"/>
              <a:t>Presidents themselves—Lincoln, and both Roosevelts—brought the changes</a:t>
            </a:r>
          </a:p>
          <a:p>
            <a:r>
              <a:rPr lang="en-US"/>
              <a:t>Successors were expected to enter policy debates like their predecessors</a:t>
            </a:r>
          </a:p>
          <a:p>
            <a:r>
              <a:rPr lang="en-US"/>
              <a:t>The expansion of the Executive Branch. Ex-Executive Office of the President, executive agencies</a:t>
            </a:r>
          </a:p>
          <a:p>
            <a:r>
              <a:rPr lang="en-US"/>
              <a:t>Our increasingly complex society</a:t>
            </a:r>
          </a:p>
          <a:p>
            <a:r>
              <a:rPr lang="en-US"/>
              <a:t>Immediate and decisive action during crises</a:t>
            </a:r>
          </a:p>
        </p:txBody>
      </p:sp>
    </p:spTree>
    <p:extLst>
      <p:ext uri="{BB962C8B-B14F-4D97-AF65-F5344CB8AC3E}">
        <p14:creationId xmlns:p14="http://schemas.microsoft.com/office/powerpoint/2010/main" val="377303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06972494"/>
              </p:ext>
            </p:extLst>
          </p:nvPr>
        </p:nvSpPr>
        <p:spPr/>
        <p:txBody>
          <a:bodyPr/>
          <a:lstStyle/>
          <a:p>
            <a:r>
              <a:rPr lang="en-US"/>
              <a:t>Limits to Power</a:t>
            </a:r>
          </a:p>
        </p:txBody>
      </p:sp>
      <p:sp>
        <p:nvSpPr>
          <p:cNvPr id="3" name="Content Placeholder 2"/>
          <p:cNvSpPr>
            <a:spLocks noGrp="1"/>
          </p:cNvSpPr>
          <p:nvPr>
            <p:ph idx="1"/>
            <p:extLst>
              <p:ext uri="{D42A27DB-BD31-4B8C-83A1-F6EECF244321}">
                <p14:modId xmlns:p14="http://schemas.microsoft.com/office/powerpoint/2010/main" val="775354467"/>
              </p:ext>
            </p:extLst>
          </p:nvPr>
        </p:nvSpPr>
        <p:spPr/>
        <p:txBody>
          <a:bodyPr/>
          <a:lstStyle/>
          <a:p>
            <a:r>
              <a:rPr lang="en-US"/>
              <a:t>Cannot seize private property in time of war—Truman trying to seize steel mills to avoid a strike</a:t>
            </a:r>
          </a:p>
          <a:p>
            <a:r>
              <a:rPr lang="en-US"/>
              <a:t>Barack Obama trying to use recess appointments to appoint 3 people to the National Labor Relations Board</a:t>
            </a:r>
          </a:p>
          <a:p>
            <a:r>
              <a:rPr lang="en-US"/>
              <a:t>Congressional Oversight-check on executive power</a:t>
            </a:r>
          </a:p>
          <a:p>
            <a:r>
              <a:rPr lang="en-US"/>
              <a:t>Ex-Congressional investigation into the Obama Administrations' "Fast and Furious" operation.</a:t>
            </a:r>
          </a:p>
        </p:txBody>
      </p:sp>
    </p:spTree>
    <p:extLst>
      <p:ext uri="{BB962C8B-B14F-4D97-AF65-F5344CB8AC3E}">
        <p14:creationId xmlns:p14="http://schemas.microsoft.com/office/powerpoint/2010/main" val="2552509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411953606"/>
              </p:ext>
            </p:extLst>
          </p:nvPr>
        </p:nvSpPr>
        <p:spPr/>
        <p:txBody>
          <a:bodyPr/>
          <a:lstStyle/>
          <a:p>
            <a:r>
              <a:rPr lang="en-US"/>
              <a:t>Power to Execute the Law</a:t>
            </a:r>
          </a:p>
        </p:txBody>
      </p:sp>
      <p:sp>
        <p:nvSpPr>
          <p:cNvPr id="3" name="Content Placeholder 2"/>
          <p:cNvSpPr>
            <a:spLocks noGrp="1"/>
          </p:cNvSpPr>
          <p:nvPr>
            <p:ph idx="1"/>
            <p:extLst>
              <p:ext uri="{D42A27DB-BD31-4B8C-83A1-F6EECF244321}">
                <p14:modId xmlns:p14="http://schemas.microsoft.com/office/powerpoint/2010/main" val="3432282098"/>
              </p:ext>
            </p:extLst>
          </p:nvPr>
        </p:nvSpPr>
        <p:spPr/>
        <p:txBody>
          <a:bodyPr/>
          <a:lstStyle/>
          <a:p>
            <a:r>
              <a:rPr lang="en-US"/>
              <a:t>Power to carry out and enforce federal law</a:t>
            </a:r>
          </a:p>
          <a:p>
            <a:r>
              <a:rPr lang="en-US"/>
              <a:t>Executive branch also interprets law in its role to enforce the law</a:t>
            </a:r>
          </a:p>
        </p:txBody>
      </p:sp>
    </p:spTree>
    <p:extLst>
      <p:ext uri="{BB962C8B-B14F-4D97-AF65-F5344CB8AC3E}">
        <p14:creationId xmlns:p14="http://schemas.microsoft.com/office/powerpoint/2010/main" val="225935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16203716"/>
              </p:ext>
            </p:extLst>
          </p:nvPr>
        </p:nvSpPr>
        <p:spPr/>
        <p:txBody>
          <a:bodyPr/>
          <a:lstStyle/>
          <a:p>
            <a:r>
              <a:rPr lang="en-US"/>
              <a:t>Executive orders and Privilege</a:t>
            </a:r>
          </a:p>
        </p:txBody>
      </p:sp>
      <p:sp>
        <p:nvSpPr>
          <p:cNvPr id="3" name="Content Placeholder 2"/>
          <p:cNvSpPr>
            <a:spLocks noGrp="1"/>
          </p:cNvSpPr>
          <p:nvPr>
            <p:ph idx="1"/>
            <p:extLst>
              <p:ext uri="{D42A27DB-BD31-4B8C-83A1-F6EECF244321}">
                <p14:modId xmlns:p14="http://schemas.microsoft.com/office/powerpoint/2010/main" val="1760749006"/>
              </p:ext>
            </p:extLst>
          </p:nvPr>
        </p:nvSpPr>
        <p:spPr/>
        <p:txBody>
          <a:bodyPr/>
          <a:lstStyle/>
          <a:p>
            <a:r>
              <a:rPr lang="en-US"/>
              <a:t>Executive Order: Directive, rules, or regulations that have the effect of law.  This power is called the ordinance power, implied from the Constitution and acts of Congress.  These orders must be made based on Powers given to the President.</a:t>
            </a:r>
          </a:p>
          <a:p>
            <a:r>
              <a:rPr lang="en-US"/>
              <a:t>Executive Privilege: The right for the President to withhold information to congress or federal courts</a:t>
            </a:r>
          </a:p>
        </p:txBody>
      </p:sp>
    </p:spTree>
    <p:extLst>
      <p:ext uri="{BB962C8B-B14F-4D97-AF65-F5344CB8AC3E}">
        <p14:creationId xmlns:p14="http://schemas.microsoft.com/office/powerpoint/2010/main" val="29986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956764761"/>
              </p:ext>
            </p:extLst>
          </p:nvPr>
        </p:nvSpPr>
        <p:spPr/>
        <p:txBody>
          <a:bodyPr/>
          <a:lstStyle/>
          <a:p>
            <a:r>
              <a:rPr lang="en-US"/>
              <a:t>Powers of Appointment</a:t>
            </a:r>
          </a:p>
        </p:txBody>
      </p:sp>
      <p:sp>
        <p:nvSpPr>
          <p:cNvPr id="3" name="Content Placeholder 2"/>
          <p:cNvSpPr>
            <a:spLocks noGrp="1"/>
          </p:cNvSpPr>
          <p:nvPr>
            <p:ph idx="1"/>
            <p:extLst>
              <p:ext uri="{D42A27DB-BD31-4B8C-83A1-F6EECF244321}">
                <p14:modId xmlns:p14="http://schemas.microsoft.com/office/powerpoint/2010/main" val="2485387845"/>
              </p:ext>
            </p:extLst>
          </p:nvPr>
        </p:nvSpPr>
        <p:spPr/>
        <p:txBody>
          <a:bodyPr>
            <a:normAutofit lnSpcReduction="10000"/>
          </a:bodyPr>
          <a:lstStyle/>
          <a:p>
            <a:r>
              <a:rPr lang="en-US"/>
              <a:t>The President appoints the following:</a:t>
            </a:r>
          </a:p>
          <a:p>
            <a:r>
              <a:rPr lang="en-US"/>
              <a:t>Ambassadors and other diplomats</a:t>
            </a:r>
          </a:p>
          <a:p>
            <a:r>
              <a:rPr lang="en-US"/>
              <a:t>Cabinet members and their aides</a:t>
            </a:r>
          </a:p>
          <a:p>
            <a:r>
              <a:rPr lang="en-US"/>
              <a:t>Heads of independent agencies</a:t>
            </a:r>
          </a:p>
          <a:p>
            <a:r>
              <a:rPr lang="en-US"/>
              <a:t>All federal judges (senatorial courtesy—giving the Senator of that district the courtesy of picking the judicial nominee)</a:t>
            </a:r>
          </a:p>
          <a:p>
            <a:r>
              <a:rPr lang="en-US"/>
              <a:t>Officers of the armed forces</a:t>
            </a:r>
          </a:p>
        </p:txBody>
      </p:sp>
    </p:spTree>
    <p:extLst>
      <p:ext uri="{BB962C8B-B14F-4D97-AF65-F5344CB8AC3E}">
        <p14:creationId xmlns:p14="http://schemas.microsoft.com/office/powerpoint/2010/main" val="4279403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43785086"/>
              </p:ext>
            </p:extLst>
          </p:nvPr>
        </p:nvSpPr>
        <p:spPr/>
        <p:txBody>
          <a:bodyPr/>
          <a:lstStyle/>
          <a:p>
            <a:r>
              <a:rPr lang="en-US"/>
              <a:t>Recess Appointments</a:t>
            </a:r>
          </a:p>
        </p:txBody>
      </p:sp>
      <p:sp>
        <p:nvSpPr>
          <p:cNvPr id="3" name="Content Placeholder 2"/>
          <p:cNvSpPr>
            <a:spLocks noGrp="1"/>
          </p:cNvSpPr>
          <p:nvPr>
            <p:ph idx="1"/>
            <p:extLst>
              <p:ext uri="{D42A27DB-BD31-4B8C-83A1-F6EECF244321}">
                <p14:modId xmlns:p14="http://schemas.microsoft.com/office/powerpoint/2010/main" val="3955686158"/>
              </p:ext>
            </p:extLst>
          </p:nvPr>
        </p:nvSpPr>
        <p:spPr/>
        <p:txBody>
          <a:bodyPr/>
          <a:lstStyle/>
          <a:p>
            <a:r>
              <a:rPr lang="en-US"/>
              <a:t>Making an appointment while the Senate is in recess</a:t>
            </a:r>
          </a:p>
          <a:p>
            <a:r>
              <a:rPr lang="en-US"/>
              <a:t>Has become a way for the President to bypass the Senate</a:t>
            </a:r>
          </a:p>
        </p:txBody>
      </p:sp>
    </p:spTree>
    <p:extLst>
      <p:ext uri="{BB962C8B-B14F-4D97-AF65-F5344CB8AC3E}">
        <p14:creationId xmlns:p14="http://schemas.microsoft.com/office/powerpoint/2010/main" val="263330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644018393"/>
              </p:ext>
            </p:extLst>
          </p:nvPr>
        </p:nvSpPr>
        <p:spPr/>
        <p:txBody>
          <a:bodyPr/>
          <a:lstStyle/>
          <a:p>
            <a:r>
              <a:rPr lang="en-US"/>
              <a:t>Removal Power</a:t>
            </a:r>
          </a:p>
        </p:txBody>
      </p:sp>
      <p:sp>
        <p:nvSpPr>
          <p:cNvPr id="3" name="Content Placeholder 2"/>
          <p:cNvSpPr>
            <a:spLocks noGrp="1"/>
          </p:cNvSpPr>
          <p:nvPr>
            <p:ph idx="1"/>
            <p:extLst>
              <p:ext uri="{D42A27DB-BD31-4B8C-83A1-F6EECF244321}">
                <p14:modId xmlns:p14="http://schemas.microsoft.com/office/powerpoint/2010/main" val="3302917608"/>
              </p:ext>
            </p:extLst>
          </p:nvPr>
        </p:nvSpPr>
        <p:spPr/>
        <p:txBody>
          <a:bodyPr/>
          <a:lstStyle/>
          <a:p>
            <a:r>
              <a:rPr lang="en-US"/>
              <a:t>President has the power remove anyone appointed except federal judges</a:t>
            </a:r>
          </a:p>
          <a:p>
            <a:r>
              <a:rPr lang="en-US"/>
              <a:t>Ex-President Johnson removing Secretary of War, Edwin Stanton despite Congress's Tenure of Office Act.</a:t>
            </a:r>
          </a:p>
        </p:txBody>
      </p:sp>
    </p:spTree>
    <p:extLst>
      <p:ext uri="{BB962C8B-B14F-4D97-AF65-F5344CB8AC3E}">
        <p14:creationId xmlns:p14="http://schemas.microsoft.com/office/powerpoint/2010/main" val="2703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28917728"/>
              </p:ext>
            </p:extLst>
          </p:nvPr>
        </p:nvSpPr>
        <p:spPr/>
        <p:txBody>
          <a:bodyPr/>
          <a:lstStyle/>
          <a:p>
            <a:r>
              <a:rPr lang="en-US"/>
              <a:t>Role of President</a:t>
            </a:r>
          </a:p>
        </p:txBody>
      </p:sp>
      <p:sp>
        <p:nvSpPr>
          <p:cNvPr id="3" name="Content Placeholder 2"/>
          <p:cNvSpPr>
            <a:spLocks noGrp="1"/>
          </p:cNvSpPr>
          <p:nvPr>
            <p:ph idx="1"/>
            <p:extLst>
              <p:ext uri="{D42A27DB-BD31-4B8C-83A1-F6EECF244321}">
                <p14:modId xmlns:p14="http://schemas.microsoft.com/office/powerpoint/2010/main" val="1932593781"/>
              </p:ext>
            </p:extLst>
          </p:nvPr>
        </p:nvSpPr>
        <p:spPr/>
        <p:txBody>
          <a:bodyPr>
            <a:normAutofit fontScale="77500" lnSpcReduction="20000"/>
          </a:bodyPr>
          <a:lstStyle/>
          <a:p>
            <a:r>
              <a:rPr lang="en-US"/>
              <a:t>Chief of State-Ceremonial Head</a:t>
            </a:r>
          </a:p>
          <a:p>
            <a:r>
              <a:rPr lang="en-US"/>
              <a:t>Chief Executive-Foreign and Domestic matters</a:t>
            </a:r>
          </a:p>
          <a:p>
            <a:r>
              <a:rPr lang="en-US"/>
              <a:t>Chief Administrator-Director of the Executive Branch</a:t>
            </a:r>
          </a:p>
          <a:p>
            <a:r>
              <a:rPr lang="en-US"/>
              <a:t>Chief Diplomat-Foreign Affairs</a:t>
            </a:r>
          </a:p>
          <a:p>
            <a:r>
              <a:rPr lang="en-US"/>
              <a:t>Chief Legislator-principal author of public policy</a:t>
            </a:r>
          </a:p>
          <a:p>
            <a:r>
              <a:rPr lang="en-US"/>
              <a:t>Commander in Chief-Armed Forces</a:t>
            </a:r>
          </a:p>
          <a:p>
            <a:r>
              <a:rPr lang="en-US"/>
              <a:t>Chief Economist- Monitor U.S. Economy</a:t>
            </a:r>
          </a:p>
          <a:p>
            <a:r>
              <a:rPr lang="en-US"/>
              <a:t>Chief of Party</a:t>
            </a:r>
          </a:p>
          <a:p>
            <a:r>
              <a:rPr lang="en-US"/>
              <a:t>Chief Citizen</a:t>
            </a:r>
          </a:p>
        </p:txBody>
      </p:sp>
    </p:spTree>
    <p:extLst>
      <p:ext uri="{BB962C8B-B14F-4D97-AF65-F5344CB8AC3E}">
        <p14:creationId xmlns:p14="http://schemas.microsoft.com/office/powerpoint/2010/main" val="2619017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09105395"/>
              </p:ext>
            </p:extLst>
          </p:nvPr>
        </p:nvSpPr>
        <p:spPr/>
        <p:txBody>
          <a:bodyPr>
            <a:normAutofit/>
          </a:bodyPr>
          <a:lstStyle/>
          <a:p>
            <a:r>
              <a:rPr lang="en-US"/>
              <a:t>Powers of Clemency</a:t>
            </a:r>
          </a:p>
        </p:txBody>
      </p:sp>
      <p:sp>
        <p:nvSpPr>
          <p:cNvPr id="3" name="Content Placeholder 2"/>
          <p:cNvSpPr>
            <a:spLocks noGrp="1"/>
          </p:cNvSpPr>
          <p:nvPr>
            <p:ph idx="1"/>
            <p:extLst>
              <p:ext uri="{D42A27DB-BD31-4B8C-83A1-F6EECF244321}">
                <p14:modId xmlns:p14="http://schemas.microsoft.com/office/powerpoint/2010/main" val="2489811050"/>
              </p:ext>
            </p:extLst>
          </p:nvPr>
        </p:nvSpPr>
        <p:spPr/>
        <p:txBody>
          <a:bodyPr>
            <a:normAutofit fontScale="92500" lnSpcReduction="20000"/>
          </a:bodyPr>
          <a:lstStyle/>
          <a:p>
            <a:r>
              <a:rPr lang="en-US"/>
              <a:t>Article II, Sec.2, Clause 1: The president has the power to "Grant reprieves and Pardons for offenses against the United States, except in cases of Impeachment."</a:t>
            </a:r>
          </a:p>
          <a:p>
            <a:r>
              <a:rPr lang="en-US"/>
              <a:t>Reprieve: postponement of execution</a:t>
            </a:r>
          </a:p>
          <a:p>
            <a:r>
              <a:rPr lang="en-US"/>
              <a:t>Pardon: legal forgiveness of a crime</a:t>
            </a:r>
          </a:p>
          <a:p>
            <a:r>
              <a:rPr lang="en-US"/>
              <a:t>Clemency: mercy or leniency for federal crimes only</a:t>
            </a:r>
          </a:p>
          <a:p>
            <a:r>
              <a:rPr lang="en-US"/>
              <a:t>Notable: Ford pardoning Nixon</a:t>
            </a:r>
          </a:p>
          <a:p>
            <a:r>
              <a:rPr lang="en-US"/>
              <a:t>Commutation: power to reduce a fine or length of sentence imposed by a court</a:t>
            </a:r>
          </a:p>
          <a:p>
            <a:r>
              <a:rPr lang="en-US"/>
              <a:t>Amnesty: blanket pardon to a group of law violators</a:t>
            </a:r>
          </a:p>
        </p:txBody>
      </p:sp>
    </p:spTree>
    <p:extLst>
      <p:ext uri="{BB962C8B-B14F-4D97-AF65-F5344CB8AC3E}">
        <p14:creationId xmlns:p14="http://schemas.microsoft.com/office/powerpoint/2010/main" val="3068528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18875520"/>
              </p:ext>
            </p:extLst>
          </p:nvPr>
        </p:nvSpPr>
        <p:spPr/>
        <p:txBody>
          <a:bodyPr/>
          <a:lstStyle/>
          <a:p>
            <a:r>
              <a:rPr lang="en-US"/>
              <a:t>Power to Recommend Legislation</a:t>
            </a:r>
          </a:p>
        </p:txBody>
      </p:sp>
      <p:sp>
        <p:nvSpPr>
          <p:cNvPr id="3" name="Content Placeholder 2"/>
          <p:cNvSpPr>
            <a:spLocks noGrp="1"/>
          </p:cNvSpPr>
          <p:nvPr>
            <p:ph idx="1"/>
            <p:extLst>
              <p:ext uri="{D42A27DB-BD31-4B8C-83A1-F6EECF244321}">
                <p14:modId xmlns:p14="http://schemas.microsoft.com/office/powerpoint/2010/main" val="3965926269"/>
              </p:ext>
            </p:extLst>
          </p:nvPr>
        </p:nvSpPr>
        <p:spPr/>
        <p:txBody>
          <a:bodyPr/>
          <a:lstStyle/>
          <a:p>
            <a:r>
              <a:rPr lang="en-US"/>
              <a:t>The President initiates, suggests, or demands that Congress take action</a:t>
            </a:r>
          </a:p>
          <a:p>
            <a:r>
              <a:rPr lang="en-US"/>
              <a:t>Message Power- The State of Union Address and others use the techniques listed above as well</a:t>
            </a:r>
          </a:p>
        </p:txBody>
      </p:sp>
    </p:spTree>
    <p:extLst>
      <p:ext uri="{BB962C8B-B14F-4D97-AF65-F5344CB8AC3E}">
        <p14:creationId xmlns:p14="http://schemas.microsoft.com/office/powerpoint/2010/main" val="21566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85665042"/>
              </p:ext>
            </p:extLst>
          </p:nvPr>
        </p:nvSpPr>
        <p:spPr/>
        <p:txBody>
          <a:bodyPr/>
          <a:lstStyle/>
          <a:p>
            <a:r>
              <a:rPr lang="en-US"/>
              <a:t>Veto Power</a:t>
            </a:r>
          </a:p>
        </p:txBody>
      </p:sp>
      <p:sp>
        <p:nvSpPr>
          <p:cNvPr id="3" name="Content Placeholder 2"/>
          <p:cNvSpPr>
            <a:spLocks noGrp="1"/>
          </p:cNvSpPr>
          <p:nvPr>
            <p:ph idx="1"/>
            <p:extLst>
              <p:ext uri="{D42A27DB-BD31-4B8C-83A1-F6EECF244321}">
                <p14:modId xmlns:p14="http://schemas.microsoft.com/office/powerpoint/2010/main" val="2643017161"/>
              </p:ext>
            </p:extLst>
          </p:nvPr>
        </p:nvSpPr>
        <p:spPr/>
        <p:txBody>
          <a:bodyPr/>
          <a:lstStyle/>
          <a:p>
            <a:r>
              <a:rPr lang="en-US"/>
              <a:t>President sends the bill back to Congress. Latin for 'I forbid'. Congress can override veto with a 2/3 majority vote in each chamber.  Seldom happens.</a:t>
            </a:r>
          </a:p>
          <a:p>
            <a:r>
              <a:rPr lang="en-US"/>
              <a:t>Pocket Veto- If Congress adjourns within 10 days of sending a bill to the President, and nothing happens, the measure dies.</a:t>
            </a:r>
          </a:p>
          <a:p>
            <a:r>
              <a:rPr lang="en-US"/>
              <a:t>Signing statements: Only approving some measures of legislation.</a:t>
            </a:r>
          </a:p>
          <a:p>
            <a:r>
              <a:rPr lang="en-US"/>
              <a:t>Line-item veto: The power to cancel some measures, while approving others.</a:t>
            </a:r>
          </a:p>
        </p:txBody>
      </p:sp>
    </p:spTree>
    <p:extLst>
      <p:ext uri="{BB962C8B-B14F-4D97-AF65-F5344CB8AC3E}">
        <p14:creationId xmlns:p14="http://schemas.microsoft.com/office/powerpoint/2010/main" val="4234385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796192376"/>
              </p:ext>
            </p:extLst>
          </p:nvPr>
        </p:nvSpPr>
        <p:spPr/>
        <p:txBody>
          <a:bodyPr/>
          <a:lstStyle/>
          <a:p>
            <a:r>
              <a:rPr lang="en-US"/>
              <a:t>Section 4- Foreign Affairs Powers</a:t>
            </a:r>
          </a:p>
        </p:txBody>
      </p:sp>
      <p:sp>
        <p:nvSpPr>
          <p:cNvPr id="3" name="Content Placeholder 2"/>
          <p:cNvSpPr>
            <a:spLocks noGrp="1"/>
          </p:cNvSpPr>
          <p:nvPr>
            <p:ph idx="1"/>
            <p:extLst>
              <p:ext uri="{D42A27DB-BD31-4B8C-83A1-F6EECF244321}">
                <p14:modId xmlns:p14="http://schemas.microsoft.com/office/powerpoint/2010/main" val="2751383040"/>
              </p:ext>
            </p:extLst>
          </p:nvPr>
        </p:nvSpPr>
        <p:spPr/>
        <p:txBody>
          <a:bodyPr/>
          <a:lstStyle/>
          <a:p>
            <a:r>
              <a:rPr lang="en-US"/>
              <a:t>Power to make treaties; formal agreement between two sovereign states.</a:t>
            </a:r>
          </a:p>
          <a:p>
            <a:r>
              <a:rPr lang="en-US"/>
              <a:t>Senate approves the treaty by a 2/3 majority</a:t>
            </a:r>
          </a:p>
          <a:p>
            <a:r>
              <a:rPr lang="en-US"/>
              <a:t>Executive Agreement: pact between the President and the head of a foreign state.  Much like a treaty, but it cannot supersede federal law.  treaties become law.</a:t>
            </a:r>
          </a:p>
        </p:txBody>
      </p:sp>
    </p:spTree>
    <p:extLst>
      <p:ext uri="{BB962C8B-B14F-4D97-AF65-F5344CB8AC3E}">
        <p14:creationId xmlns:p14="http://schemas.microsoft.com/office/powerpoint/2010/main" val="306156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738983792"/>
              </p:ext>
            </p:extLst>
          </p:nvPr>
        </p:nvSpPr>
        <p:spPr/>
        <p:txBody>
          <a:bodyPr/>
          <a:lstStyle/>
          <a:p>
            <a:r>
              <a:rPr lang="en-US"/>
              <a:t>Power of Recognition</a:t>
            </a:r>
          </a:p>
        </p:txBody>
      </p:sp>
      <p:sp>
        <p:nvSpPr>
          <p:cNvPr id="3" name="Content Placeholder 2"/>
          <p:cNvSpPr>
            <a:spLocks noGrp="1"/>
          </p:cNvSpPr>
          <p:nvPr>
            <p:ph idx="1"/>
            <p:extLst>
              <p:ext uri="{D42A27DB-BD31-4B8C-83A1-F6EECF244321}">
                <p14:modId xmlns:p14="http://schemas.microsoft.com/office/powerpoint/2010/main" val="448599004"/>
              </p:ext>
            </p:extLst>
          </p:nvPr>
        </p:nvSpPr>
        <p:spPr/>
        <p:txBody>
          <a:bodyPr/>
          <a:lstStyle/>
          <a:p>
            <a:r>
              <a:rPr lang="en-US"/>
              <a:t>The President acknowledges the legal existence of a country and its government.  This is accepting the country as an equal member of the family of nations.</a:t>
            </a:r>
          </a:p>
          <a:p>
            <a:r>
              <a:rPr lang="en-US"/>
              <a:t>Persona non grata: the expulsion of a diplomat from the U.S.</a:t>
            </a:r>
          </a:p>
        </p:txBody>
      </p:sp>
    </p:spTree>
    <p:extLst>
      <p:ext uri="{BB962C8B-B14F-4D97-AF65-F5344CB8AC3E}">
        <p14:creationId xmlns:p14="http://schemas.microsoft.com/office/powerpoint/2010/main" val="2273823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21481431"/>
              </p:ext>
            </p:extLst>
          </p:nvPr>
        </p:nvSpPr>
        <p:spPr/>
        <p:txBody>
          <a:bodyPr/>
          <a:lstStyle/>
          <a:p>
            <a:r>
              <a:rPr lang="en-US"/>
              <a:t>Commander in Chief</a:t>
            </a:r>
          </a:p>
        </p:txBody>
      </p:sp>
      <p:sp>
        <p:nvSpPr>
          <p:cNvPr id="3" name="Content Placeholder 2"/>
          <p:cNvSpPr>
            <a:spLocks noGrp="1"/>
          </p:cNvSpPr>
          <p:nvPr>
            <p:ph idx="1"/>
            <p:extLst>
              <p:ext uri="{D42A27DB-BD31-4B8C-83A1-F6EECF244321}">
                <p14:modId xmlns:p14="http://schemas.microsoft.com/office/powerpoint/2010/main" val="1830343012"/>
              </p:ext>
            </p:extLst>
          </p:nvPr>
        </p:nvSpPr>
        <p:spPr/>
        <p:txBody>
          <a:bodyPr/>
          <a:lstStyle/>
          <a:p>
            <a:r>
              <a:rPr lang="en-US"/>
              <a:t>Article II, Sec.2, Clause 1 grants this power. They are the ultimate decision maker</a:t>
            </a:r>
          </a:p>
          <a:p>
            <a:r>
              <a:rPr lang="en-US"/>
              <a:t>Delegate most decisions to military subordinates</a:t>
            </a:r>
          </a:p>
          <a:p>
            <a:r>
              <a:rPr lang="en-US"/>
              <a:t>Presidents have often conducted undeclared wars-Congress has not declared war since World War II</a:t>
            </a:r>
          </a:p>
          <a:p>
            <a:r>
              <a:rPr lang="en-US"/>
              <a:t>War Powers Act of 1973 limits presidential power in this case</a:t>
            </a:r>
          </a:p>
        </p:txBody>
      </p:sp>
    </p:spTree>
    <p:extLst>
      <p:ext uri="{BB962C8B-B14F-4D97-AF65-F5344CB8AC3E}">
        <p14:creationId xmlns:p14="http://schemas.microsoft.com/office/powerpoint/2010/main" val="3073437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537266993"/>
              </p:ext>
            </p:extLst>
          </p:nvPr>
        </p:nvSpPr>
        <p:spPr/>
        <p:txBody>
          <a:bodyPr/>
          <a:lstStyle/>
          <a:p>
            <a:r>
              <a:rPr lang="en-US"/>
              <a:t>Chapter 6-Executive Branch at Work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8777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547661087"/>
              </p:ext>
            </p:extLst>
          </p:nvPr>
        </p:nvSpPr>
        <p:spPr/>
        <p:txBody>
          <a:bodyPr/>
          <a:lstStyle/>
          <a:p>
            <a:r>
              <a:rPr lang="en-US"/>
              <a:t>Bureaucracy</a:t>
            </a:r>
          </a:p>
        </p:txBody>
      </p:sp>
      <p:sp>
        <p:nvSpPr>
          <p:cNvPr id="3" name="Content Placeholder 2"/>
          <p:cNvSpPr>
            <a:spLocks noGrp="1"/>
          </p:cNvSpPr>
          <p:nvPr>
            <p:ph idx="1"/>
            <p:extLst>
              <p:ext uri="{D42A27DB-BD31-4B8C-83A1-F6EECF244321}">
                <p14:modId xmlns:p14="http://schemas.microsoft.com/office/powerpoint/2010/main" val="1503253497"/>
              </p:ext>
            </p:extLst>
          </p:nvPr>
        </p:nvSpPr>
        <p:spPr/>
        <p:txBody>
          <a:bodyPr/>
          <a:lstStyle/>
          <a:p>
            <a:r>
              <a:rPr lang="en-US"/>
              <a:t>A large, complex administrative structure that handles the everyday business of an organization.</a:t>
            </a:r>
          </a:p>
          <a:p>
            <a:r>
              <a:rPr lang="en-US"/>
              <a:t>Based on hierarchical authority, job specialization, and formalized rules.</a:t>
            </a:r>
          </a:p>
          <a:p>
            <a:r>
              <a:rPr lang="en-US"/>
              <a:t>In some cases, this helps efficiency; in others, it promotes waste and inefficiency.</a:t>
            </a:r>
          </a:p>
          <a:p>
            <a:r>
              <a:rPr lang="en-US"/>
              <a:t>Bureaucrats: Unelected makers and implementers of public policy</a:t>
            </a:r>
          </a:p>
        </p:txBody>
      </p:sp>
    </p:spTree>
    <p:extLst>
      <p:ext uri="{BB962C8B-B14F-4D97-AF65-F5344CB8AC3E}">
        <p14:creationId xmlns:p14="http://schemas.microsoft.com/office/powerpoint/2010/main" val="3133940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66107809"/>
              </p:ext>
            </p:extLst>
          </p:nvPr>
        </p:nvSpPr>
        <p:spPr/>
        <p:txBody>
          <a:bodyPr/>
          <a:lstStyle/>
          <a:p>
            <a:r>
              <a:rPr lang="en-US"/>
              <a:t>Executive Brach Bureaucracy</a:t>
            </a:r>
          </a:p>
        </p:txBody>
      </p:sp>
      <p:sp>
        <p:nvSpPr>
          <p:cNvPr id="3" name="Content Placeholder 2"/>
          <p:cNvSpPr>
            <a:spLocks noGrp="1"/>
          </p:cNvSpPr>
          <p:nvPr>
            <p:ph idx="1"/>
            <p:extLst>
              <p:ext uri="{D42A27DB-BD31-4B8C-83A1-F6EECF244321}">
                <p14:modId xmlns:p14="http://schemas.microsoft.com/office/powerpoint/2010/main" val="1387394027"/>
              </p:ext>
            </p:extLst>
          </p:nvPr>
        </p:nvSpPr>
        <p:spPr/>
        <p:txBody>
          <a:bodyPr/>
          <a:lstStyle/>
          <a:p>
            <a:r>
              <a:rPr lang="en-US"/>
              <a:t>How the federal government makes and administers public policy.</a:t>
            </a:r>
          </a:p>
          <a:p>
            <a:r>
              <a:rPr lang="en-US"/>
              <a:t>Article II suggests executive departments by requiring the opinion of each officer in each of the executive departments</a:t>
            </a:r>
          </a:p>
          <a:p>
            <a:r>
              <a:rPr lang="en-US"/>
              <a:t>Administration-administrators and agencies</a:t>
            </a:r>
          </a:p>
          <a:p>
            <a:r>
              <a:rPr lang="en-US"/>
              <a:t>Organization-Executive office of the President, 15 cabinet departments, and independent agencies</a:t>
            </a:r>
          </a:p>
        </p:txBody>
      </p:sp>
    </p:spTree>
    <p:extLst>
      <p:ext uri="{BB962C8B-B14F-4D97-AF65-F5344CB8AC3E}">
        <p14:creationId xmlns:p14="http://schemas.microsoft.com/office/powerpoint/2010/main" val="3158696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137522543"/>
              </p:ext>
            </p:extLst>
          </p:nvPr>
        </p:nvSpPr>
        <p:spPr/>
        <p:txBody>
          <a:bodyPr/>
          <a:lstStyle/>
          <a:p>
            <a:r>
              <a:rPr lang="en-US"/>
              <a:t>Agencies</a:t>
            </a:r>
          </a:p>
        </p:txBody>
      </p:sp>
      <p:sp>
        <p:nvSpPr>
          <p:cNvPr id="3" name="Content Placeholder 2"/>
          <p:cNvSpPr>
            <a:spLocks noGrp="1"/>
          </p:cNvSpPr>
          <p:nvPr>
            <p:ph idx="1"/>
            <p:extLst>
              <p:ext uri="{D42A27DB-BD31-4B8C-83A1-F6EECF244321}">
                <p14:modId xmlns:p14="http://schemas.microsoft.com/office/powerpoint/2010/main" val="3747492731"/>
              </p:ext>
            </p:extLst>
          </p:nvPr>
        </p:nvSpPr>
        <p:spPr/>
        <p:txBody>
          <a:bodyPr/>
          <a:lstStyle/>
          <a:p>
            <a:r>
              <a:rPr lang="en-US"/>
              <a:t>Staff Agencies-serve in support capacity. Offer advice and management assistance ex- Executive Office of the President</a:t>
            </a:r>
          </a:p>
          <a:p>
            <a:r>
              <a:rPr lang="en-US"/>
              <a:t>Line Agencies: Perform specific tasks, meet goals set by Congress and the President, and administer public policy. Ex- Environmental Protection Agency</a:t>
            </a:r>
          </a:p>
        </p:txBody>
      </p:sp>
    </p:spTree>
    <p:extLst>
      <p:ext uri="{BB962C8B-B14F-4D97-AF65-F5344CB8AC3E}">
        <p14:creationId xmlns:p14="http://schemas.microsoft.com/office/powerpoint/2010/main" val="3821375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955144790"/>
              </p:ext>
            </p:extLst>
          </p:nvPr>
        </p:nvSpPr>
        <p:spPr/>
        <p:txBody>
          <a:bodyPr/>
          <a:lstStyle/>
          <a:p>
            <a:r>
              <a:rPr lang="en-US"/>
              <a:t>Qualifications for the Presidency</a:t>
            </a:r>
          </a:p>
        </p:txBody>
      </p:sp>
      <p:sp>
        <p:nvSpPr>
          <p:cNvPr id="3" name="Content Placeholder 2"/>
          <p:cNvSpPr>
            <a:spLocks noGrp="1"/>
          </p:cNvSpPr>
          <p:nvPr>
            <p:ph idx="1"/>
            <p:extLst>
              <p:ext uri="{D42A27DB-BD31-4B8C-83A1-F6EECF244321}">
                <p14:modId xmlns:p14="http://schemas.microsoft.com/office/powerpoint/2010/main" val="649520420"/>
              </p:ext>
            </p:extLst>
          </p:nvPr>
        </p:nvSpPr>
        <p:spPr/>
        <p:txBody>
          <a:bodyPr/>
          <a:lstStyle/>
          <a:p>
            <a:r>
              <a:rPr lang="en-US"/>
              <a:t>Natural Born Citizen</a:t>
            </a:r>
          </a:p>
          <a:p>
            <a:r>
              <a:rPr lang="en-US"/>
              <a:t>Must be at least 35 years old</a:t>
            </a:r>
          </a:p>
          <a:p>
            <a:r>
              <a:rPr lang="en-US"/>
              <a:t>Must be a resident within the U.S. for 14 years</a:t>
            </a:r>
          </a:p>
        </p:txBody>
      </p:sp>
    </p:spTree>
    <p:extLst>
      <p:ext uri="{BB962C8B-B14F-4D97-AF65-F5344CB8AC3E}">
        <p14:creationId xmlns:p14="http://schemas.microsoft.com/office/powerpoint/2010/main" val="1404645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560749535"/>
              </p:ext>
            </p:extLst>
          </p:nvPr>
        </p:nvSpPr>
        <p:spPr/>
        <p:txBody>
          <a:bodyPr>
            <a:normAutofit fontScale="90000"/>
          </a:bodyPr>
          <a:lstStyle/>
          <a:p>
            <a:r>
              <a:rPr lang="en-US"/>
              <a:t>Section 2- Executive Office of the President</a:t>
            </a:r>
          </a:p>
        </p:txBody>
      </p:sp>
      <p:sp>
        <p:nvSpPr>
          <p:cNvPr id="3" name="Content Placeholder 2"/>
          <p:cNvSpPr>
            <a:spLocks noGrp="1"/>
          </p:cNvSpPr>
          <p:nvPr>
            <p:ph idx="1"/>
            <p:extLst>
              <p:ext uri="{D42A27DB-BD31-4B8C-83A1-F6EECF244321}">
                <p14:modId xmlns:p14="http://schemas.microsoft.com/office/powerpoint/2010/main" val="1444936364"/>
              </p:ext>
            </p:extLst>
          </p:nvPr>
        </p:nvSpPr>
        <p:spPr/>
        <p:txBody>
          <a:bodyPr/>
          <a:lstStyle/>
          <a:p>
            <a:r>
              <a:rPr lang="en-US"/>
              <a:t>Headed by the President's Chief of Staff. </a:t>
            </a:r>
          </a:p>
          <a:p>
            <a:r>
              <a:rPr lang="en-US"/>
              <a:t>A complex organization of separate agencies staffed by more than 1800 of the President's key advisers and assistants.</a:t>
            </a:r>
          </a:p>
          <a:p>
            <a:r>
              <a:rPr lang="en-US"/>
              <a:t>Many occupy the West Wing of the White House</a:t>
            </a:r>
          </a:p>
        </p:txBody>
      </p:sp>
    </p:spTree>
    <p:extLst>
      <p:ext uri="{BB962C8B-B14F-4D97-AF65-F5344CB8AC3E}">
        <p14:creationId xmlns:p14="http://schemas.microsoft.com/office/powerpoint/2010/main" val="3441775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20285454"/>
              </p:ext>
            </p:extLst>
          </p:nvPr>
        </p:nvSpPr>
        <p:spPr/>
        <p:txBody>
          <a:bodyPr>
            <a:normAutofit fontScale="90000"/>
          </a:bodyPr>
          <a:lstStyle/>
          <a:p>
            <a:r>
              <a:rPr lang="en-US"/>
              <a:t>Executive Departments-National Security Council</a:t>
            </a:r>
          </a:p>
        </p:txBody>
      </p:sp>
      <p:sp>
        <p:nvSpPr>
          <p:cNvPr id="3" name="Content Placeholder 2"/>
          <p:cNvSpPr>
            <a:spLocks noGrp="1"/>
          </p:cNvSpPr>
          <p:nvPr>
            <p:ph idx="1"/>
            <p:extLst>
              <p:ext uri="{D42A27DB-BD31-4B8C-83A1-F6EECF244321}">
                <p14:modId xmlns:p14="http://schemas.microsoft.com/office/powerpoint/2010/main" val="3700847529"/>
              </p:ext>
            </p:extLst>
          </p:nvPr>
        </p:nvSpPr>
        <p:spPr/>
        <p:txBody>
          <a:bodyPr>
            <a:normAutofit fontScale="92500" lnSpcReduction="10000"/>
          </a:bodyPr>
          <a:lstStyle/>
          <a:p>
            <a:r>
              <a:rPr lang="en-US"/>
              <a:t>Meets on president's call, on short notice to advise on domestic, foreign, and military matters related to national security.</a:t>
            </a:r>
          </a:p>
          <a:p>
            <a:r>
              <a:rPr lang="en-US"/>
              <a:t>The President is the chair. The Vice President, Secretary of State, Treasury, and Defense are part of the team.</a:t>
            </a:r>
          </a:p>
          <a:p>
            <a:r>
              <a:rPr lang="en-US"/>
              <a:t>Director of national Intelligence, the Chairman of the Joint Chiefs of Staff attend the meetings.</a:t>
            </a:r>
          </a:p>
          <a:p>
            <a:r>
              <a:rPr lang="en-US"/>
              <a:t>A groups of experts work under the direction of the Nation Security Adviser.</a:t>
            </a:r>
          </a:p>
          <a:p>
            <a:r>
              <a:rPr lang="en-US"/>
              <a:t>It is considered a staff agency</a:t>
            </a:r>
          </a:p>
        </p:txBody>
      </p:sp>
    </p:spTree>
    <p:extLst>
      <p:ext uri="{BB962C8B-B14F-4D97-AF65-F5344CB8AC3E}">
        <p14:creationId xmlns:p14="http://schemas.microsoft.com/office/powerpoint/2010/main" val="1715565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9753294"/>
              </p:ext>
            </p:extLst>
          </p:nvPr>
        </p:nvSpPr>
        <p:spPr/>
        <p:txBody>
          <a:bodyPr/>
          <a:lstStyle/>
          <a:p>
            <a:r>
              <a:rPr lang="en-US"/>
              <a:t>Office of Management and Budget</a:t>
            </a:r>
          </a:p>
        </p:txBody>
      </p:sp>
      <p:sp>
        <p:nvSpPr>
          <p:cNvPr id="3" name="Content Placeholder 2"/>
          <p:cNvSpPr>
            <a:spLocks noGrp="1"/>
          </p:cNvSpPr>
          <p:nvPr>
            <p:ph idx="1"/>
            <p:extLst>
              <p:ext uri="{D42A27DB-BD31-4B8C-83A1-F6EECF244321}">
                <p14:modId xmlns:p14="http://schemas.microsoft.com/office/powerpoint/2010/main" val="2631838808"/>
              </p:ext>
            </p:extLst>
          </p:nvPr>
        </p:nvSpPr>
        <p:spPr/>
        <p:txBody>
          <a:bodyPr>
            <a:normAutofit lnSpcReduction="10000"/>
          </a:bodyPr>
          <a:lstStyle/>
          <a:p>
            <a:r>
              <a:rPr lang="en-US"/>
              <a:t>The largest and second most influential agency.</a:t>
            </a:r>
          </a:p>
          <a:p>
            <a:r>
              <a:rPr lang="en-US"/>
              <a:t>Director is appointed by the president, approved by the Senate</a:t>
            </a:r>
          </a:p>
          <a:p>
            <a:r>
              <a:rPr lang="en-US"/>
              <a:t>Prepares Federal budget, which the President must submit every year</a:t>
            </a:r>
          </a:p>
          <a:p>
            <a:r>
              <a:rPr lang="en-US"/>
              <a:t>Federal Budget: estimate of revenues and expenditures</a:t>
            </a:r>
          </a:p>
          <a:p>
            <a:r>
              <a:rPr lang="en-US"/>
              <a:t>Fiscal year: 12 month period used for record keeping, budgeting, and other financial management purposes</a:t>
            </a:r>
          </a:p>
          <a:p>
            <a:r>
              <a:rPr lang="en-US"/>
              <a:t>Oct. 1 through Sept. 30 is the federal government's fiscal year.</a:t>
            </a:r>
          </a:p>
          <a:p>
            <a:endParaRPr lang="en-US"/>
          </a:p>
        </p:txBody>
      </p:sp>
    </p:spTree>
    <p:extLst>
      <p:ext uri="{BB962C8B-B14F-4D97-AF65-F5344CB8AC3E}">
        <p14:creationId xmlns:p14="http://schemas.microsoft.com/office/powerpoint/2010/main" val="2331851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440255181"/>
              </p:ext>
            </p:extLst>
          </p:nvPr>
        </p:nvSpPr>
        <p:spPr/>
        <p:txBody>
          <a:bodyPr/>
          <a:lstStyle/>
          <a:p>
            <a:r>
              <a:rPr lang="en-US"/>
              <a:t>Other Agencies</a:t>
            </a:r>
          </a:p>
        </p:txBody>
      </p:sp>
      <p:sp>
        <p:nvSpPr>
          <p:cNvPr id="3" name="Content Placeholder 2"/>
          <p:cNvSpPr>
            <a:spLocks noGrp="1"/>
          </p:cNvSpPr>
          <p:nvPr>
            <p:ph idx="1"/>
            <p:extLst>
              <p:ext uri="{D42A27DB-BD31-4B8C-83A1-F6EECF244321}">
                <p14:modId xmlns:p14="http://schemas.microsoft.com/office/powerpoint/2010/main" val="4086374917"/>
              </p:ext>
            </p:extLst>
          </p:nvPr>
        </p:nvSpPr>
        <p:spPr/>
        <p:txBody>
          <a:bodyPr/>
          <a:lstStyle/>
          <a:p>
            <a:r>
              <a:rPr lang="en-US"/>
              <a:t>Office of National Drug Control Policy</a:t>
            </a:r>
          </a:p>
          <a:p>
            <a:r>
              <a:rPr lang="en-US"/>
              <a:t>Council Of Economic Advisers-Three of the country's leading economists</a:t>
            </a:r>
          </a:p>
          <a:p>
            <a:r>
              <a:rPr lang="en-US"/>
              <a:t>Domestic Policy Council</a:t>
            </a:r>
          </a:p>
          <a:p>
            <a:r>
              <a:rPr lang="en-US"/>
              <a:t>Council on Environmental Quality</a:t>
            </a:r>
          </a:p>
          <a:p>
            <a:r>
              <a:rPr lang="en-US"/>
              <a:t>Office of the United States Trade Representative</a:t>
            </a:r>
          </a:p>
          <a:p>
            <a:r>
              <a:rPr lang="en-US"/>
              <a:t>Office of Science and Technology Policy</a:t>
            </a:r>
          </a:p>
        </p:txBody>
      </p:sp>
    </p:spTree>
    <p:extLst>
      <p:ext uri="{BB962C8B-B14F-4D97-AF65-F5344CB8AC3E}">
        <p14:creationId xmlns:p14="http://schemas.microsoft.com/office/powerpoint/2010/main" val="3283048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681804873"/>
              </p:ext>
            </p:extLst>
          </p:nvPr>
        </p:nvSpPr>
        <p:spPr/>
        <p:txBody>
          <a:bodyPr/>
          <a:lstStyle/>
          <a:p>
            <a:r>
              <a:rPr lang="en-US"/>
              <a:t>Executive Departments</a:t>
            </a:r>
          </a:p>
        </p:txBody>
      </p:sp>
      <p:sp>
        <p:nvSpPr>
          <p:cNvPr id="3" name="Content Placeholder 2"/>
          <p:cNvSpPr>
            <a:spLocks noGrp="1"/>
          </p:cNvSpPr>
          <p:nvPr>
            <p:ph idx="1"/>
            <p:extLst>
              <p:ext uri="{D42A27DB-BD31-4B8C-83A1-F6EECF244321}">
                <p14:modId xmlns:p14="http://schemas.microsoft.com/office/powerpoint/2010/main" val="35953812"/>
              </p:ext>
            </p:extLst>
          </p:nvPr>
        </p:nvSpPr>
        <p:spPr/>
        <p:txBody>
          <a:bodyPr>
            <a:normAutofit fontScale="92500" lnSpcReduction="20000"/>
          </a:bodyPr>
          <a:lstStyle/>
          <a:p>
            <a:r>
              <a:rPr lang="en-US"/>
              <a:t>Often call the Cabinet departments (15 of them)</a:t>
            </a:r>
          </a:p>
          <a:p>
            <a:r>
              <a:rPr lang="en-US"/>
              <a:t>Employ 2/3 of the federal government's civilian workforce</a:t>
            </a:r>
          </a:p>
          <a:p>
            <a:r>
              <a:rPr lang="en-US"/>
              <a:t>First 3: State (The Oldest), Treasury, and War (1789)</a:t>
            </a:r>
          </a:p>
          <a:p>
            <a:r>
              <a:rPr lang="en-US"/>
              <a:t>Each is headed by a secretary, except for the Department of Justice, which is led by the Attorney General</a:t>
            </a:r>
          </a:p>
          <a:p>
            <a:r>
              <a:rPr lang="en-US"/>
              <a:t>Each have subunits. Ex- OSHA with in the Department of Labor</a:t>
            </a:r>
          </a:p>
          <a:p>
            <a:r>
              <a:rPr lang="en-US"/>
              <a:t>Most work is done in regional offices (95% of workforce outside nation's capital)</a:t>
            </a:r>
          </a:p>
          <a:p>
            <a:r>
              <a:rPr lang="en-US"/>
              <a:t>Department of Defense is the largest</a:t>
            </a:r>
          </a:p>
          <a:p>
            <a:endParaRPr lang="en-US"/>
          </a:p>
          <a:p>
            <a:endParaRPr lang="en-US"/>
          </a:p>
        </p:txBody>
      </p:sp>
    </p:spTree>
    <p:extLst>
      <p:ext uri="{BB962C8B-B14F-4D97-AF65-F5344CB8AC3E}">
        <p14:creationId xmlns:p14="http://schemas.microsoft.com/office/powerpoint/2010/main" val="717104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23054032"/>
              </p:ext>
            </p:extLst>
          </p:nvPr>
        </p:nvSpPr>
        <p:spPr/>
        <p:txBody>
          <a:bodyPr/>
          <a:lstStyle/>
          <a:p>
            <a:r>
              <a:rPr lang="en-US"/>
              <a:t>Functions of Cabinet</a:t>
            </a:r>
          </a:p>
        </p:txBody>
      </p:sp>
      <p:sp>
        <p:nvSpPr>
          <p:cNvPr id="3" name="Content Placeholder 2"/>
          <p:cNvSpPr>
            <a:spLocks noGrp="1"/>
          </p:cNvSpPr>
          <p:nvPr>
            <p:ph idx="1"/>
            <p:extLst>
              <p:ext uri="{D42A27DB-BD31-4B8C-83A1-F6EECF244321}">
                <p14:modId xmlns:p14="http://schemas.microsoft.com/office/powerpoint/2010/main" val="2515902013"/>
              </p:ext>
            </p:extLst>
          </p:nvPr>
        </p:nvSpPr>
        <p:spPr/>
        <p:txBody>
          <a:bodyPr/>
          <a:lstStyle/>
          <a:p>
            <a:r>
              <a:rPr lang="en-US"/>
              <a:t>An advisory board to the President</a:t>
            </a:r>
          </a:p>
          <a:p>
            <a:r>
              <a:rPr lang="en-US"/>
              <a:t>Director of OMB and Chief Domestic Policy advisor, along with VP join presidential cabinet meetings</a:t>
            </a:r>
          </a:p>
          <a:p>
            <a:r>
              <a:rPr lang="en-US"/>
              <a:t>Department heads appointed by the President.</a:t>
            </a:r>
          </a:p>
          <a:p>
            <a:r>
              <a:rPr lang="en-US"/>
              <a:t>This group competes with other advisers for the President's ear.</a:t>
            </a:r>
          </a:p>
        </p:txBody>
      </p:sp>
    </p:spTree>
    <p:extLst>
      <p:ext uri="{BB962C8B-B14F-4D97-AF65-F5344CB8AC3E}">
        <p14:creationId xmlns:p14="http://schemas.microsoft.com/office/powerpoint/2010/main" val="884243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53190296"/>
              </p:ext>
            </p:extLst>
          </p:nvPr>
        </p:nvSpPr>
        <p:spPr/>
        <p:txBody>
          <a:bodyPr/>
          <a:lstStyle/>
          <a:p>
            <a:r>
              <a:rPr lang="en-US"/>
              <a:t>Section 3-Independent Agencies</a:t>
            </a:r>
          </a:p>
        </p:txBody>
      </p:sp>
      <p:sp>
        <p:nvSpPr>
          <p:cNvPr id="3" name="Content Placeholder 2"/>
          <p:cNvSpPr>
            <a:spLocks noGrp="1"/>
          </p:cNvSpPr>
          <p:nvPr>
            <p:ph idx="1"/>
            <p:extLst>
              <p:ext uri="{D42A27DB-BD31-4B8C-83A1-F6EECF244321}">
                <p14:modId xmlns:p14="http://schemas.microsoft.com/office/powerpoint/2010/main" val="3083019775"/>
              </p:ext>
            </p:extLst>
          </p:nvPr>
        </p:nvSpPr>
        <p:spPr/>
        <p:txBody>
          <a:bodyPr/>
          <a:lstStyle/>
          <a:p>
            <a:r>
              <a:rPr lang="en-US"/>
              <a:t>Set up because they do not fit into the 15 executive departments</a:t>
            </a:r>
          </a:p>
          <a:p>
            <a:r>
              <a:rPr lang="en-US"/>
              <a:t>Ex- Social Security Administration, Federal Election Commission</a:t>
            </a:r>
          </a:p>
          <a:p>
            <a:r>
              <a:rPr lang="en-US"/>
              <a:t>They can be:</a:t>
            </a:r>
          </a:p>
          <a:p>
            <a:r>
              <a:rPr lang="en-US"/>
              <a:t>Independent </a:t>
            </a:r>
            <a:r>
              <a:rPr lang="en-US" err="1"/>
              <a:t>executice</a:t>
            </a:r>
            <a:r>
              <a:rPr lang="en-US"/>
              <a:t> agencies</a:t>
            </a:r>
          </a:p>
          <a:p>
            <a:r>
              <a:rPr lang="en-US"/>
              <a:t>Independent regulatory commissions</a:t>
            </a:r>
          </a:p>
          <a:p>
            <a:r>
              <a:rPr lang="en-US"/>
              <a:t>Governmental corporations</a:t>
            </a:r>
          </a:p>
        </p:txBody>
      </p:sp>
    </p:spTree>
    <p:extLst>
      <p:ext uri="{BB962C8B-B14F-4D97-AF65-F5344CB8AC3E}">
        <p14:creationId xmlns:p14="http://schemas.microsoft.com/office/powerpoint/2010/main" val="299408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789133892"/>
              </p:ext>
            </p:extLst>
          </p:nvPr>
        </p:nvSpPr>
        <p:spPr/>
        <p:txBody>
          <a:bodyPr/>
          <a:lstStyle/>
          <a:p>
            <a:r>
              <a:rPr lang="en-US"/>
              <a:t>Independent Executive Agencies</a:t>
            </a:r>
          </a:p>
        </p:txBody>
      </p:sp>
      <p:sp>
        <p:nvSpPr>
          <p:cNvPr id="3" name="Content Placeholder 2"/>
          <p:cNvSpPr>
            <a:spLocks noGrp="1"/>
          </p:cNvSpPr>
          <p:nvPr>
            <p:ph idx="1"/>
            <p:extLst>
              <p:ext uri="{D42A27DB-BD31-4B8C-83A1-F6EECF244321}">
                <p14:modId xmlns:p14="http://schemas.microsoft.com/office/powerpoint/2010/main" val="2707014763"/>
              </p:ext>
            </p:extLst>
          </p:nvPr>
        </p:nvSpPr>
        <p:spPr/>
        <p:txBody>
          <a:bodyPr>
            <a:normAutofit lnSpcReduction="10000"/>
          </a:bodyPr>
          <a:lstStyle/>
          <a:p>
            <a:r>
              <a:rPr lang="en-US"/>
              <a:t>Include most non-Cabinet agencies</a:t>
            </a:r>
          </a:p>
          <a:p>
            <a:r>
              <a:rPr lang="en-US"/>
              <a:t>Can be large with multi-billion dollar budgets</a:t>
            </a:r>
          </a:p>
          <a:p>
            <a:r>
              <a:rPr lang="en-US"/>
              <a:t>Headed by an administrator</a:t>
            </a:r>
          </a:p>
          <a:p>
            <a:r>
              <a:rPr lang="en-US"/>
              <a:t>Have subunits</a:t>
            </a:r>
          </a:p>
          <a:p>
            <a:r>
              <a:rPr lang="en-US"/>
              <a:t>Play a large role. Ex- EPA, FDA</a:t>
            </a:r>
          </a:p>
          <a:p>
            <a:r>
              <a:rPr lang="en-US"/>
              <a:t>Some are small, out of the public eye, and have small budgets. Ex- American Battle Monuments Commission, National Indian Gaming Commission</a:t>
            </a:r>
          </a:p>
        </p:txBody>
      </p:sp>
    </p:spTree>
    <p:extLst>
      <p:ext uri="{BB962C8B-B14F-4D97-AF65-F5344CB8AC3E}">
        <p14:creationId xmlns:p14="http://schemas.microsoft.com/office/powerpoint/2010/main" val="160562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676803532"/>
              </p:ext>
            </p:extLst>
          </p:nvPr>
        </p:nvSpPr>
        <p:spPr/>
        <p:txBody>
          <a:bodyPr/>
          <a:lstStyle/>
          <a:p>
            <a:r>
              <a:rPr lang="en-US"/>
              <a:t>Other Independent Executive Agencies</a:t>
            </a:r>
          </a:p>
        </p:txBody>
      </p:sp>
      <p:sp>
        <p:nvSpPr>
          <p:cNvPr id="3" name="Content Placeholder 2"/>
          <p:cNvSpPr>
            <a:spLocks noGrp="1"/>
          </p:cNvSpPr>
          <p:nvPr>
            <p:ph idx="1"/>
            <p:extLst>
              <p:ext uri="{D42A27DB-BD31-4B8C-83A1-F6EECF244321}">
                <p14:modId xmlns:p14="http://schemas.microsoft.com/office/powerpoint/2010/main" val="4094557767"/>
              </p:ext>
            </p:extLst>
          </p:nvPr>
        </p:nvSpPr>
        <p:spPr/>
        <p:txBody>
          <a:bodyPr/>
          <a:lstStyle/>
          <a:p>
            <a:r>
              <a:rPr lang="en-US"/>
              <a:t>National Science Foundation (1950)- conduct scientific research</a:t>
            </a:r>
          </a:p>
          <a:p>
            <a:r>
              <a:rPr lang="en-US"/>
              <a:t>National Aeronautics and Space Administration (NASA): Created in 1958</a:t>
            </a:r>
          </a:p>
          <a:p>
            <a:r>
              <a:rPr lang="en-US"/>
              <a:t>Office of Personnel Management: Administers those who work as members of the civil service (chemists, FBI Agents, engineers, etc.)</a:t>
            </a:r>
          </a:p>
        </p:txBody>
      </p:sp>
    </p:spTree>
    <p:extLst>
      <p:ext uri="{BB962C8B-B14F-4D97-AF65-F5344CB8AC3E}">
        <p14:creationId xmlns:p14="http://schemas.microsoft.com/office/powerpoint/2010/main" val="2914079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46032158"/>
              </p:ext>
            </p:extLst>
          </p:nvPr>
        </p:nvSpPr>
        <p:spPr/>
        <p:txBody>
          <a:bodyPr/>
          <a:lstStyle/>
          <a:p>
            <a:r>
              <a:rPr lang="en-US"/>
              <a:t>Spoils System</a:t>
            </a:r>
          </a:p>
        </p:txBody>
      </p:sp>
      <p:sp>
        <p:nvSpPr>
          <p:cNvPr id="3" name="Content Placeholder 2"/>
          <p:cNvSpPr>
            <a:spLocks noGrp="1"/>
          </p:cNvSpPr>
          <p:nvPr>
            <p:ph idx="1"/>
            <p:extLst>
              <p:ext uri="{D42A27DB-BD31-4B8C-83A1-F6EECF244321}">
                <p14:modId xmlns:p14="http://schemas.microsoft.com/office/powerpoint/2010/main" val="2991807545"/>
              </p:ext>
            </p:extLst>
          </p:nvPr>
        </p:nvSpPr>
        <p:spPr/>
        <p:txBody>
          <a:bodyPr/>
          <a:lstStyle/>
          <a:p>
            <a:r>
              <a:rPr lang="en-US"/>
              <a:t>Patronage: giving a federal job or appointment as a favor to a political supporter who has no experience or expertise in a certain area. Expanded by Andrew Jackson</a:t>
            </a:r>
          </a:p>
        </p:txBody>
      </p:sp>
    </p:spTree>
    <p:extLst>
      <p:ext uri="{BB962C8B-B14F-4D97-AF65-F5344CB8AC3E}">
        <p14:creationId xmlns:p14="http://schemas.microsoft.com/office/powerpoint/2010/main" val="519878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612247121"/>
              </p:ext>
            </p:extLst>
          </p:nvPr>
        </p:nvSpPr>
        <p:spPr/>
        <p:txBody>
          <a:bodyPr/>
          <a:lstStyle/>
          <a:p>
            <a:r>
              <a:rPr lang="en-US"/>
              <a:t>Presidential Term of Office</a:t>
            </a:r>
          </a:p>
        </p:txBody>
      </p:sp>
      <p:sp>
        <p:nvSpPr>
          <p:cNvPr id="3" name="Content Placeholder 2"/>
          <p:cNvSpPr>
            <a:spLocks noGrp="1"/>
          </p:cNvSpPr>
          <p:nvPr>
            <p:ph idx="1"/>
            <p:extLst>
              <p:ext uri="{D42A27DB-BD31-4B8C-83A1-F6EECF244321}">
                <p14:modId xmlns:p14="http://schemas.microsoft.com/office/powerpoint/2010/main" val="4214104028"/>
              </p:ext>
            </p:extLst>
          </p:nvPr>
        </p:nvSpPr>
        <p:spPr/>
        <p:txBody>
          <a:bodyPr/>
          <a:lstStyle/>
          <a:p>
            <a:r>
              <a:rPr lang="en-US"/>
              <a:t>A president serves a four-year term</a:t>
            </a:r>
          </a:p>
          <a:p>
            <a:r>
              <a:rPr lang="en-US"/>
              <a:t>Until 1951, a president could serve as many terms as possible (before FDR, presidents didn't seek more than 2 terms because of George Washington's refusal to seek a 3rd term).  Now Presidents are limited to 2 terms.</a:t>
            </a:r>
          </a:p>
        </p:txBody>
      </p:sp>
    </p:spTree>
    <p:extLst>
      <p:ext uri="{BB962C8B-B14F-4D97-AF65-F5344CB8AC3E}">
        <p14:creationId xmlns:p14="http://schemas.microsoft.com/office/powerpoint/2010/main" val="3335023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470895755"/>
              </p:ext>
            </p:extLst>
          </p:nvPr>
        </p:nvSpPr>
        <p:spPr/>
        <p:txBody>
          <a:bodyPr/>
          <a:lstStyle/>
          <a:p>
            <a:r>
              <a:rPr lang="en-US"/>
              <a:t>Pendleton Act of 1883</a:t>
            </a:r>
          </a:p>
        </p:txBody>
      </p:sp>
      <p:sp>
        <p:nvSpPr>
          <p:cNvPr id="3" name="Content Placeholder 2"/>
          <p:cNvSpPr>
            <a:spLocks noGrp="1"/>
          </p:cNvSpPr>
          <p:nvPr>
            <p:ph idx="1"/>
            <p:extLst>
              <p:ext uri="{D42A27DB-BD31-4B8C-83A1-F6EECF244321}">
                <p14:modId xmlns:p14="http://schemas.microsoft.com/office/powerpoint/2010/main" val="3658009886"/>
              </p:ext>
            </p:extLst>
          </p:nvPr>
        </p:nvSpPr>
        <p:spPr/>
        <p:txBody>
          <a:bodyPr/>
          <a:lstStyle/>
          <a:p>
            <a:r>
              <a:rPr lang="en-US"/>
              <a:t>Brought about because of a disgruntled seeker of an appointment to a diplomatic post, Charles Guiteau, who shot and killed President Garfield</a:t>
            </a:r>
          </a:p>
          <a:p>
            <a:r>
              <a:rPr lang="en-US"/>
              <a:t>Chester Arthur pushed for the civil service act to be passed.</a:t>
            </a:r>
          </a:p>
          <a:p>
            <a:r>
              <a:rPr lang="en-US"/>
              <a:t>Set up classified and unclassified services.</a:t>
            </a:r>
          </a:p>
          <a:p>
            <a:r>
              <a:rPr lang="en-US"/>
              <a:t>Hiring for classified service was based on merit (examinations)</a:t>
            </a:r>
          </a:p>
          <a:p>
            <a:r>
              <a:rPr lang="en-US"/>
              <a:t>Today, 90 percent of federal workers are covered by the merit system</a:t>
            </a:r>
          </a:p>
        </p:txBody>
      </p:sp>
    </p:spTree>
    <p:extLst>
      <p:ext uri="{BB962C8B-B14F-4D97-AF65-F5344CB8AC3E}">
        <p14:creationId xmlns:p14="http://schemas.microsoft.com/office/powerpoint/2010/main" val="3637671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781463570"/>
              </p:ext>
            </p:extLst>
          </p:nvPr>
        </p:nvSpPr>
        <p:spPr/>
        <p:txBody>
          <a:bodyPr/>
          <a:lstStyle/>
          <a:p>
            <a:r>
              <a:rPr lang="en-US"/>
              <a:t>Selective Service System</a:t>
            </a:r>
          </a:p>
        </p:txBody>
      </p:sp>
      <p:sp>
        <p:nvSpPr>
          <p:cNvPr id="3" name="Content Placeholder 2"/>
          <p:cNvSpPr>
            <a:spLocks noGrp="1"/>
          </p:cNvSpPr>
          <p:nvPr>
            <p:ph idx="1"/>
            <p:extLst>
              <p:ext uri="{D42A27DB-BD31-4B8C-83A1-F6EECF244321}">
                <p14:modId xmlns:p14="http://schemas.microsoft.com/office/powerpoint/2010/main" val="4276347870"/>
              </p:ext>
            </p:extLst>
          </p:nvPr>
        </p:nvSpPr>
        <p:spPr/>
        <p:txBody>
          <a:bodyPr/>
          <a:lstStyle/>
          <a:p>
            <a:r>
              <a:rPr lang="en-US"/>
              <a:t>Administers the draft—required military service. Also known as conscription.</a:t>
            </a:r>
          </a:p>
          <a:p>
            <a:r>
              <a:rPr lang="en-US"/>
              <a:t>All males between the ages of 18 and 26 are obligated to serve if drafted.</a:t>
            </a:r>
          </a:p>
          <a:p>
            <a:r>
              <a:rPr lang="en-US"/>
              <a:t>All 18 year old men are required by law to sign up for the draft.</a:t>
            </a:r>
          </a:p>
        </p:txBody>
      </p:sp>
    </p:spTree>
    <p:extLst>
      <p:ext uri="{BB962C8B-B14F-4D97-AF65-F5344CB8AC3E}">
        <p14:creationId xmlns:p14="http://schemas.microsoft.com/office/powerpoint/2010/main" val="36164879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50958290"/>
              </p:ext>
            </p:extLst>
          </p:nvPr>
        </p:nvSpPr>
        <p:spPr/>
        <p:txBody>
          <a:bodyPr/>
          <a:lstStyle/>
          <a:p>
            <a:r>
              <a:rPr lang="en-US"/>
              <a:t>Independent Regulatory Commissions</a:t>
            </a:r>
          </a:p>
        </p:txBody>
      </p:sp>
      <p:sp>
        <p:nvSpPr>
          <p:cNvPr id="3" name="Content Placeholder 2"/>
          <p:cNvSpPr>
            <a:spLocks noGrp="1"/>
          </p:cNvSpPr>
          <p:nvPr>
            <p:ph idx="1"/>
            <p:extLst>
              <p:ext uri="{D42A27DB-BD31-4B8C-83A1-F6EECF244321}">
                <p14:modId xmlns:p14="http://schemas.microsoft.com/office/powerpoint/2010/main" val="2913530866"/>
              </p:ext>
            </p:extLst>
          </p:nvPr>
        </p:nvSpPr>
        <p:spPr/>
        <p:txBody>
          <a:bodyPr>
            <a:normAutofit fontScale="92500" lnSpcReduction="10000"/>
          </a:bodyPr>
          <a:lstStyle/>
          <a:p>
            <a:r>
              <a:rPr lang="en-US"/>
              <a:t>Beyond presidential reach and control</a:t>
            </a:r>
          </a:p>
          <a:p>
            <a:r>
              <a:rPr lang="en-US"/>
              <a:t>12 agencies</a:t>
            </a:r>
          </a:p>
          <a:p>
            <a:r>
              <a:rPr lang="en-US"/>
              <a:t>They regulate (monitor, police) important aspects of the nation's economy</a:t>
            </a:r>
          </a:p>
          <a:p>
            <a:r>
              <a:rPr lang="en-US"/>
              <a:t>Ex- Federal Communications Commission (FCC). Regulates interstate and international communications by radio, television, wire, satellite, and cable while ensuring reasonable rates</a:t>
            </a:r>
          </a:p>
          <a:p>
            <a:r>
              <a:rPr lang="en-US"/>
              <a:t>Headed by a board or commission made up of 5 to 7 members appointed by the President with Senate consent.</a:t>
            </a:r>
          </a:p>
        </p:txBody>
      </p:sp>
    </p:spTree>
    <p:extLst>
      <p:ext uri="{BB962C8B-B14F-4D97-AF65-F5344CB8AC3E}">
        <p14:creationId xmlns:p14="http://schemas.microsoft.com/office/powerpoint/2010/main" val="1182834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108493262"/>
              </p:ext>
            </p:extLst>
          </p:nvPr>
        </p:nvSpPr>
        <p:spPr/>
        <p:txBody>
          <a:bodyPr/>
          <a:lstStyle/>
          <a:p>
            <a:r>
              <a:rPr lang="en-US"/>
              <a:t>Structure</a:t>
            </a:r>
          </a:p>
        </p:txBody>
      </p:sp>
      <p:sp>
        <p:nvSpPr>
          <p:cNvPr id="3" name="Content Placeholder 2"/>
          <p:cNvSpPr>
            <a:spLocks noGrp="1"/>
          </p:cNvSpPr>
          <p:nvPr>
            <p:ph idx="1"/>
            <p:extLst>
              <p:ext uri="{D42A27DB-BD31-4B8C-83A1-F6EECF244321}">
                <p14:modId xmlns:p14="http://schemas.microsoft.com/office/powerpoint/2010/main" val="2138298507"/>
              </p:ext>
            </p:extLst>
          </p:nvPr>
        </p:nvSpPr>
        <p:spPr/>
        <p:txBody>
          <a:bodyPr/>
          <a:lstStyle/>
          <a:p>
            <a:r>
              <a:rPr lang="en-US"/>
              <a:t>No more than a bare majority can belong to the same political party</a:t>
            </a:r>
          </a:p>
          <a:p>
            <a:r>
              <a:rPr lang="en-US"/>
              <a:t>Terms are staggered so only one member's term expires within that year. Also makes it hard for one President to be able to 'stack' these agencies during their term.</a:t>
            </a:r>
          </a:p>
          <a:p>
            <a:r>
              <a:rPr lang="en-US"/>
              <a:t>Officers of 5 agencies can be removed by the President only for causes specified by Congress</a:t>
            </a:r>
          </a:p>
        </p:txBody>
      </p:sp>
    </p:spTree>
    <p:extLst>
      <p:ext uri="{BB962C8B-B14F-4D97-AF65-F5344CB8AC3E}">
        <p14:creationId xmlns:p14="http://schemas.microsoft.com/office/powerpoint/2010/main" val="2598795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82128916"/>
              </p:ext>
            </p:extLst>
          </p:nvPr>
        </p:nvSpPr>
        <p:spPr/>
        <p:txBody>
          <a:bodyPr/>
          <a:lstStyle/>
          <a:p>
            <a:r>
              <a:rPr lang="en-US"/>
              <a:t>Executive, Legislative, and Judicial Powers</a:t>
            </a:r>
          </a:p>
        </p:txBody>
      </p:sp>
      <p:sp>
        <p:nvSpPr>
          <p:cNvPr id="3" name="Content Placeholder 2"/>
          <p:cNvSpPr>
            <a:spLocks noGrp="1"/>
          </p:cNvSpPr>
          <p:nvPr>
            <p:ph idx="1"/>
            <p:extLst>
              <p:ext uri="{D42A27DB-BD31-4B8C-83A1-F6EECF244321}">
                <p14:modId xmlns:p14="http://schemas.microsoft.com/office/powerpoint/2010/main" val="4193641044"/>
              </p:ext>
            </p:extLst>
          </p:nvPr>
        </p:nvSpPr>
        <p:spPr/>
        <p:txBody>
          <a:bodyPr/>
          <a:lstStyle/>
          <a:p>
            <a:r>
              <a:rPr lang="en-US"/>
              <a:t>Executive bodies</a:t>
            </a:r>
          </a:p>
          <a:p>
            <a:r>
              <a:rPr lang="en-US"/>
              <a:t>However, quasi-legislative since they make rules and regulations</a:t>
            </a:r>
          </a:p>
          <a:p>
            <a:r>
              <a:rPr lang="en-US"/>
              <a:t>Since they have the force of law, enforcement power is given</a:t>
            </a:r>
          </a:p>
          <a:p>
            <a:r>
              <a:rPr lang="en-US"/>
              <a:t>Ex- Securities and Exchange Commission decides disputes in regard to stocks and bonds</a:t>
            </a:r>
          </a:p>
          <a:p>
            <a:r>
              <a:rPr lang="en-US"/>
              <a:t>Helps fill in for Congress- lightens the workload.</a:t>
            </a:r>
          </a:p>
        </p:txBody>
      </p:sp>
    </p:spTree>
    <p:extLst>
      <p:ext uri="{BB962C8B-B14F-4D97-AF65-F5344CB8AC3E}">
        <p14:creationId xmlns:p14="http://schemas.microsoft.com/office/powerpoint/2010/main" val="2051924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69872249"/>
              </p:ext>
            </p:extLst>
          </p:nvPr>
        </p:nvSpPr>
        <p:spPr/>
        <p:txBody>
          <a:bodyPr/>
          <a:lstStyle/>
          <a:p>
            <a:r>
              <a:rPr lang="en-US"/>
              <a:t>Debate about Regulation</a:t>
            </a:r>
          </a:p>
        </p:txBody>
      </p:sp>
      <p:sp>
        <p:nvSpPr>
          <p:cNvPr id="3" name="Content Placeholder 2"/>
          <p:cNvSpPr>
            <a:spLocks noGrp="1"/>
          </p:cNvSpPr>
          <p:nvPr>
            <p:ph idx="1"/>
            <p:extLst>
              <p:ext uri="{D42A27DB-BD31-4B8C-83A1-F6EECF244321}">
                <p14:modId xmlns:p14="http://schemas.microsoft.com/office/powerpoint/2010/main" val="3180473759"/>
              </p:ext>
            </p:extLst>
          </p:nvPr>
        </p:nvSpPr>
        <p:spPr/>
        <p:txBody>
          <a:bodyPr/>
          <a:lstStyle/>
          <a:p>
            <a:r>
              <a:rPr lang="en-US"/>
              <a:t>Some feel that these Regulatory Commissions restrict  the private sector too much and hurt the growth of the economy.</a:t>
            </a:r>
          </a:p>
          <a:p>
            <a:r>
              <a:rPr lang="en-US"/>
              <a:t>They can be influenced by special interests</a:t>
            </a:r>
          </a:p>
          <a:p>
            <a:r>
              <a:rPr lang="en-US"/>
              <a:t>Are all these rules really needed?</a:t>
            </a:r>
          </a:p>
        </p:txBody>
      </p:sp>
    </p:spTree>
    <p:extLst>
      <p:ext uri="{BB962C8B-B14F-4D97-AF65-F5344CB8AC3E}">
        <p14:creationId xmlns:p14="http://schemas.microsoft.com/office/powerpoint/2010/main" val="24110107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522902078"/>
              </p:ext>
            </p:extLst>
          </p:nvPr>
        </p:nvSpPr>
        <p:spPr/>
        <p:txBody>
          <a:bodyPr/>
          <a:lstStyle/>
          <a:p>
            <a:r>
              <a:rPr lang="en-US"/>
              <a:t>Government Corporations</a:t>
            </a:r>
          </a:p>
        </p:txBody>
      </p:sp>
      <p:sp>
        <p:nvSpPr>
          <p:cNvPr id="3" name="Content Placeholder 2"/>
          <p:cNvSpPr>
            <a:spLocks noGrp="1"/>
          </p:cNvSpPr>
          <p:nvPr>
            <p:ph idx="1"/>
            <p:extLst>
              <p:ext uri="{D42A27DB-BD31-4B8C-83A1-F6EECF244321}">
                <p14:modId xmlns:p14="http://schemas.microsoft.com/office/powerpoint/2010/main" val="4260307083"/>
              </p:ext>
            </p:extLst>
          </p:nvPr>
        </p:nvSpPr>
        <p:spPr/>
        <p:txBody>
          <a:bodyPr/>
          <a:lstStyle/>
          <a:p>
            <a:r>
              <a:rPr lang="en-US"/>
              <a:t>Set up by Congress to carry out business-like activities</a:t>
            </a:r>
          </a:p>
          <a:p>
            <a:r>
              <a:rPr lang="en-US"/>
              <a:t>FDIC-insures bank deposits</a:t>
            </a:r>
          </a:p>
          <a:p>
            <a:r>
              <a:rPr lang="en-US"/>
              <a:t>Export-Import Bank- gives loans to companies who want to export American goods</a:t>
            </a:r>
          </a:p>
          <a:p>
            <a:r>
              <a:rPr lang="en-US"/>
              <a:t>More than 50 corporations, such as Amtrak, Tennessee Valley Authority (electricity)</a:t>
            </a:r>
          </a:p>
        </p:txBody>
      </p:sp>
    </p:spTree>
    <p:extLst>
      <p:ext uri="{BB962C8B-B14F-4D97-AF65-F5344CB8AC3E}">
        <p14:creationId xmlns:p14="http://schemas.microsoft.com/office/powerpoint/2010/main" val="2701086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05257614"/>
              </p:ext>
            </p:extLst>
          </p:nvPr>
        </p:nvSpPr>
        <p:spPr/>
        <p:txBody>
          <a:bodyPr/>
          <a:lstStyle/>
          <a:p>
            <a:r>
              <a:rPr lang="en-US"/>
              <a:t>Structure</a:t>
            </a:r>
          </a:p>
        </p:txBody>
      </p:sp>
      <p:sp>
        <p:nvSpPr>
          <p:cNvPr id="3" name="Content Placeholder 2"/>
          <p:cNvSpPr>
            <a:spLocks noGrp="1"/>
          </p:cNvSpPr>
          <p:nvPr>
            <p:ph idx="1"/>
            <p:extLst>
              <p:ext uri="{D42A27DB-BD31-4B8C-83A1-F6EECF244321}">
                <p14:modId xmlns:p14="http://schemas.microsoft.com/office/powerpoint/2010/main" val="3069923363"/>
              </p:ext>
            </p:extLst>
          </p:nvPr>
        </p:nvSpPr>
        <p:spPr/>
        <p:txBody>
          <a:bodyPr/>
          <a:lstStyle/>
          <a:p>
            <a:r>
              <a:rPr lang="en-US"/>
              <a:t>Run by a board of directors</a:t>
            </a:r>
          </a:p>
          <a:p>
            <a:r>
              <a:rPr lang="en-US"/>
              <a:t>General manager who guides operations according to policies laid down by the board</a:t>
            </a:r>
          </a:p>
          <a:p>
            <a:r>
              <a:rPr lang="en-US"/>
              <a:t>Income is put back into the corporation</a:t>
            </a:r>
          </a:p>
          <a:p>
            <a:endParaRPr lang="en-US"/>
          </a:p>
        </p:txBody>
      </p:sp>
    </p:spTree>
    <p:extLst>
      <p:ext uri="{BB962C8B-B14F-4D97-AF65-F5344CB8AC3E}">
        <p14:creationId xmlns:p14="http://schemas.microsoft.com/office/powerpoint/2010/main" val="911723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242680351"/>
              </p:ext>
            </p:extLst>
          </p:nvPr>
        </p:nvSpPr>
        <p:spPr/>
        <p:txBody>
          <a:bodyPr/>
          <a:lstStyle/>
          <a:p>
            <a:r>
              <a:rPr lang="en-US"/>
              <a:t>Difference from Private Corporations</a:t>
            </a:r>
          </a:p>
        </p:txBody>
      </p:sp>
      <p:sp>
        <p:nvSpPr>
          <p:cNvPr id="3" name="Content Placeholder 2"/>
          <p:cNvSpPr>
            <a:spLocks noGrp="1"/>
          </p:cNvSpPr>
          <p:nvPr>
            <p:ph idx="1"/>
            <p:extLst>
              <p:ext uri="{D42A27DB-BD31-4B8C-83A1-F6EECF244321}">
                <p14:modId xmlns:p14="http://schemas.microsoft.com/office/powerpoint/2010/main" val="3328785362"/>
              </p:ext>
            </p:extLst>
          </p:nvPr>
        </p:nvSpPr>
        <p:spPr/>
        <p:txBody>
          <a:bodyPr/>
          <a:lstStyle/>
          <a:p>
            <a:r>
              <a:rPr lang="en-US"/>
              <a:t>Income goes back into corporation</a:t>
            </a:r>
          </a:p>
          <a:p>
            <a:r>
              <a:rPr lang="en-US"/>
              <a:t>Congress decides purpose and function</a:t>
            </a:r>
          </a:p>
          <a:p>
            <a:r>
              <a:rPr lang="en-US"/>
              <a:t>Officers and workers are public employees</a:t>
            </a:r>
          </a:p>
          <a:p>
            <a:r>
              <a:rPr lang="en-US"/>
              <a:t>President selects top officers with Senate approval</a:t>
            </a:r>
          </a:p>
          <a:p>
            <a:r>
              <a:rPr lang="en-US"/>
              <a:t>Financed by public funds</a:t>
            </a:r>
          </a:p>
          <a:p>
            <a:r>
              <a:rPr lang="en-US"/>
              <a:t>Federal Government owns stock</a:t>
            </a:r>
          </a:p>
        </p:txBody>
      </p:sp>
    </p:spTree>
    <p:extLst>
      <p:ext uri="{BB962C8B-B14F-4D97-AF65-F5344CB8AC3E}">
        <p14:creationId xmlns:p14="http://schemas.microsoft.com/office/powerpoint/2010/main" val="25438464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84593348"/>
              </p:ext>
            </p:extLst>
          </p:nvPr>
        </p:nvSpPr>
        <p:spPr/>
        <p:txBody>
          <a:bodyPr/>
          <a:lstStyle/>
          <a:p>
            <a:r>
              <a:rPr lang="en-US"/>
              <a:t>Section 4- Foreign Policy</a:t>
            </a:r>
          </a:p>
        </p:txBody>
      </p:sp>
      <p:sp>
        <p:nvSpPr>
          <p:cNvPr id="3" name="Content Placeholder 2"/>
          <p:cNvSpPr>
            <a:spLocks noGrp="1"/>
          </p:cNvSpPr>
          <p:nvPr>
            <p:ph idx="1"/>
            <p:extLst>
              <p:ext uri="{D42A27DB-BD31-4B8C-83A1-F6EECF244321}">
                <p14:modId xmlns:p14="http://schemas.microsoft.com/office/powerpoint/2010/main" val="4267392427"/>
              </p:ext>
            </p:extLst>
          </p:nvPr>
        </p:nvSpPr>
        <p:spPr/>
        <p:txBody>
          <a:bodyPr/>
          <a:lstStyle/>
          <a:p>
            <a:r>
              <a:rPr lang="en-US"/>
              <a:t>Consists of official statements, actions, treaties and alliances, international trade, military budget, foreign economic and military aid, the UN and other international organizations, nuclear weapons testing, and disarmament negotiations.</a:t>
            </a:r>
          </a:p>
          <a:p>
            <a:r>
              <a:rPr lang="en-US"/>
              <a:t>Has a massive effect since we are a superpower</a:t>
            </a:r>
          </a:p>
          <a:p>
            <a:r>
              <a:rPr lang="en-US"/>
              <a:t>Insistence on freedom and democracy</a:t>
            </a:r>
          </a:p>
          <a:p>
            <a:r>
              <a:rPr lang="en-US"/>
              <a:t>Protect the security and well-being of the U.S.</a:t>
            </a:r>
          </a:p>
        </p:txBody>
      </p:sp>
    </p:spTree>
    <p:extLst>
      <p:ext uri="{BB962C8B-B14F-4D97-AF65-F5344CB8AC3E}">
        <p14:creationId xmlns:p14="http://schemas.microsoft.com/office/powerpoint/2010/main" val="342207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09699201"/>
              </p:ext>
            </p:extLst>
          </p:nvPr>
        </p:nvSpPr>
        <p:spPr/>
        <p:txBody>
          <a:bodyPr/>
          <a:lstStyle/>
          <a:p>
            <a:r>
              <a:rPr lang="en-US"/>
              <a:t>Presidential Succession</a:t>
            </a:r>
          </a:p>
        </p:txBody>
      </p:sp>
      <p:sp>
        <p:nvSpPr>
          <p:cNvPr id="3" name="Content Placeholder 2"/>
          <p:cNvSpPr>
            <a:spLocks noGrp="1"/>
          </p:cNvSpPr>
          <p:nvPr>
            <p:ph idx="1"/>
            <p:extLst>
              <p:ext uri="{D42A27DB-BD31-4B8C-83A1-F6EECF244321}">
                <p14:modId xmlns:p14="http://schemas.microsoft.com/office/powerpoint/2010/main" val="2981271137"/>
              </p:ext>
            </p:extLst>
          </p:nvPr>
        </p:nvSpPr>
        <p:spPr/>
        <p:txBody>
          <a:bodyPr/>
          <a:lstStyle/>
          <a:p>
            <a:r>
              <a:rPr lang="en-US"/>
              <a:t>Article 2, Section 1, Clause 6: "The powers and duties of the office devolve on the Vice-President."  It never said the Office transfers.</a:t>
            </a:r>
          </a:p>
          <a:p>
            <a:r>
              <a:rPr lang="en-US"/>
              <a:t>This changed with the 25th Amendment in 1967, stating: "In case of the removal of the President from office or of his death or resignation, the Vice President shall become President."</a:t>
            </a:r>
          </a:p>
        </p:txBody>
      </p:sp>
    </p:spTree>
    <p:extLst>
      <p:ext uri="{BB962C8B-B14F-4D97-AF65-F5344CB8AC3E}">
        <p14:creationId xmlns:p14="http://schemas.microsoft.com/office/powerpoint/2010/main" val="4713509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96643176"/>
              </p:ext>
            </p:extLst>
          </p:nvPr>
        </p:nvSpPr>
        <p:spPr/>
        <p:txBody>
          <a:bodyPr/>
          <a:lstStyle/>
          <a:p>
            <a:r>
              <a:rPr lang="en-US"/>
              <a:t>Beginnings through World war I</a:t>
            </a:r>
          </a:p>
        </p:txBody>
      </p:sp>
      <p:sp>
        <p:nvSpPr>
          <p:cNvPr id="3" name="Content Placeholder 2"/>
          <p:cNvSpPr>
            <a:spLocks noGrp="1"/>
          </p:cNvSpPr>
          <p:nvPr>
            <p:ph idx="1"/>
            <p:extLst>
              <p:ext uri="{D42A27DB-BD31-4B8C-83A1-F6EECF244321}">
                <p14:modId xmlns:p14="http://schemas.microsoft.com/office/powerpoint/2010/main" val="3129298199"/>
              </p:ext>
            </p:extLst>
          </p:nvPr>
        </p:nvSpPr>
        <p:spPr/>
        <p:txBody>
          <a:bodyPr/>
          <a:lstStyle/>
          <a:p>
            <a:r>
              <a:rPr lang="en-US"/>
              <a:t>Domestic Affairs were the citizen's chief concern</a:t>
            </a:r>
          </a:p>
          <a:p>
            <a:r>
              <a:rPr lang="en-US"/>
              <a:t>American foreign policy mostly shaped by isolationism—a general refusal to become involved in world affairs.</a:t>
            </a:r>
          </a:p>
          <a:p>
            <a:r>
              <a:rPr lang="en-US"/>
              <a:t>Monroe Doctrine (1823): Telling European powers to stay out of the Western Hemisphere</a:t>
            </a:r>
          </a:p>
          <a:p>
            <a:r>
              <a:rPr lang="en-US"/>
              <a:t>Roosevelt Corollary-Gave the U.S. the ability to police Latin America</a:t>
            </a:r>
          </a:p>
          <a:p>
            <a:r>
              <a:rPr lang="en-US"/>
              <a:t>FDR's Good Neighbor Policy-reduced intervention in Latin America</a:t>
            </a:r>
          </a:p>
        </p:txBody>
      </p:sp>
    </p:spTree>
    <p:extLst>
      <p:ext uri="{BB962C8B-B14F-4D97-AF65-F5344CB8AC3E}">
        <p14:creationId xmlns:p14="http://schemas.microsoft.com/office/powerpoint/2010/main" val="1274799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320784305"/>
              </p:ext>
            </p:extLst>
          </p:nvPr>
        </p:nvSpPr>
        <p:spPr/>
        <p:txBody>
          <a:bodyPr/>
          <a:lstStyle/>
          <a:p>
            <a:r>
              <a:rPr lang="en-US"/>
              <a:t>U.S. and China</a:t>
            </a:r>
          </a:p>
        </p:txBody>
      </p:sp>
      <p:sp>
        <p:nvSpPr>
          <p:cNvPr id="3" name="Content Placeholder 2"/>
          <p:cNvSpPr>
            <a:spLocks noGrp="1"/>
          </p:cNvSpPr>
          <p:nvPr>
            <p:ph idx="1"/>
            <p:extLst>
              <p:ext uri="{D42A27DB-BD31-4B8C-83A1-F6EECF244321}">
                <p14:modId xmlns:p14="http://schemas.microsoft.com/office/powerpoint/2010/main" val="2754392840"/>
              </p:ext>
            </p:extLst>
          </p:nvPr>
        </p:nvSpPr>
        <p:spPr/>
        <p:txBody>
          <a:bodyPr/>
          <a:lstStyle/>
          <a:p>
            <a:r>
              <a:rPr lang="en-US"/>
              <a:t>American trade in Asia was being threatened</a:t>
            </a:r>
          </a:p>
          <a:p>
            <a:r>
              <a:rPr lang="en-US"/>
              <a:t>John Hay instituted an Open Door policy to China</a:t>
            </a:r>
          </a:p>
          <a:p>
            <a:r>
              <a:rPr lang="en-US"/>
              <a:t>Promoted equal trade and recognized China's sovereignty</a:t>
            </a:r>
          </a:p>
        </p:txBody>
      </p:sp>
    </p:spTree>
    <p:extLst>
      <p:ext uri="{BB962C8B-B14F-4D97-AF65-F5344CB8AC3E}">
        <p14:creationId xmlns:p14="http://schemas.microsoft.com/office/powerpoint/2010/main" val="3533311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721477299"/>
              </p:ext>
            </p:extLst>
          </p:nvPr>
        </p:nvSpPr>
        <p:spPr/>
        <p:txBody>
          <a:bodyPr/>
          <a:lstStyle/>
          <a:p>
            <a:r>
              <a:rPr lang="en-US"/>
              <a:t>World War I</a:t>
            </a:r>
          </a:p>
        </p:txBody>
      </p:sp>
      <p:sp>
        <p:nvSpPr>
          <p:cNvPr id="3" name="Content Placeholder 2"/>
          <p:cNvSpPr>
            <a:spLocks noGrp="1"/>
          </p:cNvSpPr>
          <p:nvPr>
            <p:ph idx="1"/>
            <p:extLst>
              <p:ext uri="{D42A27DB-BD31-4B8C-83A1-F6EECF244321}">
                <p14:modId xmlns:p14="http://schemas.microsoft.com/office/powerpoint/2010/main" val="166045890"/>
              </p:ext>
            </p:extLst>
          </p:nvPr>
        </p:nvSpPr>
        <p:spPr/>
        <p:txBody>
          <a:bodyPr/>
          <a:lstStyle/>
          <a:p>
            <a:r>
              <a:rPr lang="en-US"/>
              <a:t>German submarine warfare forced the U.S. out of isolation</a:t>
            </a:r>
          </a:p>
          <a:p>
            <a:r>
              <a:rPr lang="en-US"/>
              <a:t>U.S. did not join the League of nations due to Republican efforts</a:t>
            </a:r>
          </a:p>
        </p:txBody>
      </p:sp>
    </p:spTree>
    <p:extLst>
      <p:ext uri="{BB962C8B-B14F-4D97-AF65-F5344CB8AC3E}">
        <p14:creationId xmlns:p14="http://schemas.microsoft.com/office/powerpoint/2010/main" val="399615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730294732"/>
              </p:ext>
            </p:extLst>
          </p:nvPr>
        </p:nvSpPr>
        <p:spPr/>
        <p:txBody>
          <a:bodyPr/>
          <a:lstStyle/>
          <a:p>
            <a:r>
              <a:rPr lang="en-US"/>
              <a:t>World War II to the end of the Cold War</a:t>
            </a:r>
          </a:p>
        </p:txBody>
      </p:sp>
      <p:sp>
        <p:nvSpPr>
          <p:cNvPr id="3" name="Content Placeholder 2"/>
          <p:cNvSpPr>
            <a:spLocks noGrp="1"/>
          </p:cNvSpPr>
          <p:nvPr>
            <p:ph idx="1"/>
            <p:extLst>
              <p:ext uri="{D42A27DB-BD31-4B8C-83A1-F6EECF244321}">
                <p14:modId xmlns:p14="http://schemas.microsoft.com/office/powerpoint/2010/main" val="1857295276"/>
              </p:ext>
            </p:extLst>
          </p:nvPr>
        </p:nvSpPr>
        <p:spPr/>
        <p:txBody>
          <a:bodyPr/>
          <a:lstStyle/>
          <a:p>
            <a:r>
              <a:rPr lang="en-US"/>
              <a:t>Brought about a shift from isolationism to internationalism</a:t>
            </a:r>
          </a:p>
          <a:p>
            <a:r>
              <a:rPr lang="en-US"/>
              <a:t>Collective security-Countries agree to act together against any nation that threatened the peace (NATO)</a:t>
            </a:r>
          </a:p>
          <a:p>
            <a:r>
              <a:rPr lang="en-US"/>
              <a:t>UN- tries to save nations from the scourge of war.  </a:t>
            </a:r>
          </a:p>
          <a:p>
            <a:r>
              <a:rPr lang="en-US"/>
              <a:t>After break up of Soviet Union, U.S. became the sole superpower.  This is now rapidly changing with the ascent of the Chinese.</a:t>
            </a:r>
          </a:p>
        </p:txBody>
      </p:sp>
    </p:spTree>
    <p:extLst>
      <p:ext uri="{BB962C8B-B14F-4D97-AF65-F5344CB8AC3E}">
        <p14:creationId xmlns:p14="http://schemas.microsoft.com/office/powerpoint/2010/main" val="28262944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448866663"/>
              </p:ext>
            </p:extLst>
          </p:nvPr>
        </p:nvSpPr>
        <p:spPr/>
        <p:txBody>
          <a:bodyPr/>
          <a:lstStyle/>
          <a:p>
            <a:r>
              <a:rPr lang="en-US"/>
              <a:t>Foreign Policy Doctrines</a:t>
            </a:r>
          </a:p>
        </p:txBody>
      </p:sp>
      <p:sp>
        <p:nvSpPr>
          <p:cNvPr id="3" name="Content Placeholder 2"/>
          <p:cNvSpPr>
            <a:spLocks noGrp="1"/>
          </p:cNvSpPr>
          <p:nvPr>
            <p:ph idx="1"/>
            <p:extLst>
              <p:ext uri="{D42A27DB-BD31-4B8C-83A1-F6EECF244321}">
                <p14:modId xmlns:p14="http://schemas.microsoft.com/office/powerpoint/2010/main" val="4175922984"/>
              </p:ext>
            </p:extLst>
          </p:nvPr>
        </p:nvSpPr>
        <p:spPr/>
        <p:txBody>
          <a:bodyPr/>
          <a:lstStyle/>
          <a:p>
            <a:r>
              <a:rPr lang="en-US"/>
              <a:t>Deterrence- Maintaining a very powerful armed force to deter action from other countries</a:t>
            </a:r>
          </a:p>
          <a:p>
            <a:r>
              <a:rPr lang="en-US"/>
              <a:t>Truman Doctrine-containment-keeping Communism confined by providing economic support to anti-communists</a:t>
            </a:r>
          </a:p>
          <a:p>
            <a:r>
              <a:rPr lang="en-US"/>
              <a:t>Wars that illustrate this policy-Korea, Vietnam</a:t>
            </a:r>
          </a:p>
          <a:p>
            <a:r>
              <a:rPr lang="en-US"/>
              <a:t>Détente: a purposeful effort to improve relations with the Soviet Union and China (Nixon)</a:t>
            </a:r>
          </a:p>
        </p:txBody>
      </p:sp>
    </p:spTree>
    <p:extLst>
      <p:ext uri="{BB962C8B-B14F-4D97-AF65-F5344CB8AC3E}">
        <p14:creationId xmlns:p14="http://schemas.microsoft.com/office/powerpoint/2010/main" val="1272083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155262125"/>
              </p:ext>
            </p:extLst>
          </p:nvPr>
        </p:nvSpPr>
        <p:spPr/>
        <p:txBody>
          <a:bodyPr/>
          <a:lstStyle/>
          <a:p>
            <a:r>
              <a:rPr lang="en-US"/>
              <a:t>Today's Regional Challenges</a:t>
            </a:r>
          </a:p>
        </p:txBody>
      </p:sp>
      <p:sp>
        <p:nvSpPr>
          <p:cNvPr id="3" name="Content Placeholder 2"/>
          <p:cNvSpPr>
            <a:spLocks noGrp="1"/>
          </p:cNvSpPr>
          <p:nvPr>
            <p:ph idx="1"/>
            <p:extLst>
              <p:ext uri="{D42A27DB-BD31-4B8C-83A1-F6EECF244321}">
                <p14:modId xmlns:p14="http://schemas.microsoft.com/office/powerpoint/2010/main" val="823356099"/>
              </p:ext>
            </p:extLst>
          </p:nvPr>
        </p:nvSpPr>
        <p:spPr/>
        <p:txBody>
          <a:bodyPr/>
          <a:lstStyle/>
          <a:p>
            <a:r>
              <a:rPr lang="en-US"/>
              <a:t>Middle East</a:t>
            </a:r>
          </a:p>
          <a:p>
            <a:r>
              <a:rPr lang="en-US"/>
              <a:t>Iraq and Afghanistan</a:t>
            </a:r>
          </a:p>
          <a:p>
            <a:r>
              <a:rPr lang="en-US"/>
              <a:t>North Africa</a:t>
            </a:r>
          </a:p>
          <a:p>
            <a:r>
              <a:rPr lang="en-US"/>
              <a:t>Southeast Asia</a:t>
            </a:r>
          </a:p>
        </p:txBody>
      </p:sp>
    </p:spTree>
    <p:extLst>
      <p:ext uri="{BB962C8B-B14F-4D97-AF65-F5344CB8AC3E}">
        <p14:creationId xmlns:p14="http://schemas.microsoft.com/office/powerpoint/2010/main" val="364778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252695845"/>
              </p:ext>
            </p:extLst>
          </p:nvPr>
        </p:nvSpPr>
        <p:spPr/>
        <p:txBody>
          <a:bodyPr/>
          <a:lstStyle/>
          <a:p>
            <a:r>
              <a:rPr lang="en-US"/>
              <a:t>Section 5-Diplomacy</a:t>
            </a:r>
          </a:p>
        </p:txBody>
      </p:sp>
      <p:sp>
        <p:nvSpPr>
          <p:cNvPr id="3" name="Content Placeholder 2"/>
          <p:cNvSpPr>
            <a:spLocks noGrp="1"/>
          </p:cNvSpPr>
          <p:nvPr>
            <p:ph idx="1"/>
            <p:extLst>
              <p:ext uri="{D42A27DB-BD31-4B8C-83A1-F6EECF244321}">
                <p14:modId xmlns:p14="http://schemas.microsoft.com/office/powerpoint/2010/main" val="2316334776"/>
              </p:ext>
            </p:extLst>
          </p:nvPr>
        </p:nvSpPr>
        <p:spPr/>
        <p:txBody>
          <a:bodyPr/>
          <a:lstStyle/>
          <a:p>
            <a:r>
              <a:rPr lang="en-US"/>
              <a:t>Secretary of State- ranks first among President's Cabinet</a:t>
            </a:r>
          </a:p>
          <a:p>
            <a:r>
              <a:rPr lang="en-US"/>
              <a:t>Thomas Jefferson was the first Secretary of State</a:t>
            </a:r>
          </a:p>
          <a:p>
            <a:r>
              <a:rPr lang="en-US"/>
              <a:t>Rex Tillerson is President Trump's Secretary of State</a:t>
            </a:r>
          </a:p>
          <a:p>
            <a:r>
              <a:rPr lang="en-US"/>
              <a:t>Duties relate to foreign affairs</a:t>
            </a:r>
          </a:p>
          <a:p>
            <a:r>
              <a:rPr lang="en-US"/>
              <a:t>Organized based on region, such as the Bureau of African Affairs, the Bureau of Near Eastern Affairs, etc.</a:t>
            </a:r>
          </a:p>
        </p:txBody>
      </p:sp>
    </p:spTree>
    <p:extLst>
      <p:ext uri="{BB962C8B-B14F-4D97-AF65-F5344CB8AC3E}">
        <p14:creationId xmlns:p14="http://schemas.microsoft.com/office/powerpoint/2010/main" val="19503768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24498774"/>
              </p:ext>
            </p:extLst>
          </p:nvPr>
        </p:nvSpPr>
        <p:spPr/>
        <p:txBody>
          <a:bodyPr/>
          <a:lstStyle/>
          <a:p>
            <a:r>
              <a:rPr lang="en-US"/>
              <a:t>Diplomatic Matters</a:t>
            </a:r>
          </a:p>
        </p:txBody>
      </p:sp>
      <p:sp>
        <p:nvSpPr>
          <p:cNvPr id="3" name="Content Placeholder 2"/>
          <p:cNvSpPr>
            <a:spLocks noGrp="1"/>
          </p:cNvSpPr>
          <p:nvPr>
            <p:ph idx="1"/>
            <p:extLst>
              <p:ext uri="{D42A27DB-BD31-4B8C-83A1-F6EECF244321}">
                <p14:modId xmlns:p14="http://schemas.microsoft.com/office/powerpoint/2010/main" val="1221187709"/>
              </p:ext>
            </p:extLst>
          </p:nvPr>
        </p:nvSpPr>
        <p:spPr/>
        <p:txBody>
          <a:bodyPr/>
          <a:lstStyle/>
          <a:p>
            <a:r>
              <a:rPr lang="en-US"/>
              <a:t>Right of legation: The right to send and receive diplomats</a:t>
            </a:r>
          </a:p>
          <a:p>
            <a:r>
              <a:rPr lang="en-US"/>
              <a:t>Ambassador: Official representative of a sovereign state.  They are appointed by the President with Senate approval.  There 180 American embassies.  We also maintain over 260 diplomatic and consular offices around the world.</a:t>
            </a:r>
          </a:p>
          <a:p>
            <a:r>
              <a:rPr lang="en-US"/>
              <a:t>These people encourage trade, provide intelligence, advising person seeking entrance into the country</a:t>
            </a:r>
          </a:p>
        </p:txBody>
      </p:sp>
    </p:spTree>
    <p:extLst>
      <p:ext uri="{BB962C8B-B14F-4D97-AF65-F5344CB8AC3E}">
        <p14:creationId xmlns:p14="http://schemas.microsoft.com/office/powerpoint/2010/main" val="1992618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84287489"/>
              </p:ext>
            </p:extLst>
          </p:nvPr>
        </p:nvSpPr>
        <p:spPr/>
        <p:txBody>
          <a:bodyPr/>
          <a:lstStyle/>
          <a:p>
            <a:r>
              <a:rPr lang="en-US"/>
              <a:t>Special diplomats</a:t>
            </a:r>
          </a:p>
        </p:txBody>
      </p:sp>
      <p:sp>
        <p:nvSpPr>
          <p:cNvPr id="3" name="Content Placeholder 2"/>
          <p:cNvSpPr>
            <a:spLocks noGrp="1"/>
          </p:cNvSpPr>
          <p:nvPr>
            <p:ph idx="1"/>
            <p:extLst>
              <p:ext uri="{D42A27DB-BD31-4B8C-83A1-F6EECF244321}">
                <p14:modId xmlns:p14="http://schemas.microsoft.com/office/powerpoint/2010/main" val="3912197640"/>
              </p:ext>
            </p:extLst>
          </p:nvPr>
        </p:nvSpPr>
        <p:spPr/>
        <p:txBody>
          <a:bodyPr/>
          <a:lstStyle/>
          <a:p>
            <a:r>
              <a:rPr lang="en-US"/>
              <a:t>Include U.S. representative to the United Nations</a:t>
            </a:r>
          </a:p>
          <a:p>
            <a:r>
              <a:rPr lang="en-US"/>
              <a:t>American member of NATO</a:t>
            </a:r>
          </a:p>
          <a:p>
            <a:endParaRPr lang="en-US"/>
          </a:p>
        </p:txBody>
      </p:sp>
    </p:spTree>
    <p:extLst>
      <p:ext uri="{BB962C8B-B14F-4D97-AF65-F5344CB8AC3E}">
        <p14:creationId xmlns:p14="http://schemas.microsoft.com/office/powerpoint/2010/main" val="412399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713925821"/>
              </p:ext>
            </p:extLst>
          </p:nvPr>
        </p:nvSpPr>
        <p:spPr/>
        <p:txBody>
          <a:bodyPr/>
          <a:lstStyle/>
          <a:p>
            <a:r>
              <a:rPr lang="en-US"/>
              <a:t>Diplomatic Immunity</a:t>
            </a:r>
          </a:p>
        </p:txBody>
      </p:sp>
      <p:sp>
        <p:nvSpPr>
          <p:cNvPr id="3" name="Content Placeholder 2"/>
          <p:cNvSpPr>
            <a:spLocks noGrp="1"/>
          </p:cNvSpPr>
          <p:nvPr>
            <p:ph idx="1"/>
            <p:extLst>
              <p:ext uri="{D42A27DB-BD31-4B8C-83A1-F6EECF244321}">
                <p14:modId xmlns:p14="http://schemas.microsoft.com/office/powerpoint/2010/main" val="2399187960"/>
              </p:ext>
            </p:extLst>
          </p:nvPr>
        </p:nvSpPr>
        <p:spPr/>
        <p:txBody>
          <a:bodyPr/>
          <a:lstStyle/>
          <a:p>
            <a:r>
              <a:rPr lang="en-US"/>
              <a:t>Diplomats are not subject to the laws of the state in which they are </a:t>
            </a:r>
            <a:r>
              <a:rPr lang="en-US" err="1"/>
              <a:t>palced</a:t>
            </a:r>
            <a:r>
              <a:rPr lang="en-US"/>
              <a:t>.</a:t>
            </a:r>
          </a:p>
          <a:p>
            <a:r>
              <a:rPr lang="en-US"/>
              <a:t>They cannot be arrested, sued, or taxed.</a:t>
            </a:r>
          </a:p>
          <a:p>
            <a:r>
              <a:rPr lang="en-US"/>
              <a:t>Their residence or embassy cannot be entered and searched without consent</a:t>
            </a:r>
          </a:p>
          <a:p>
            <a:r>
              <a:rPr lang="en-US"/>
              <a:t>Embassy personnel and families receive this immunity as well.</a:t>
            </a:r>
          </a:p>
        </p:txBody>
      </p:sp>
    </p:spTree>
    <p:extLst>
      <p:ext uri="{BB962C8B-B14F-4D97-AF65-F5344CB8AC3E}">
        <p14:creationId xmlns:p14="http://schemas.microsoft.com/office/powerpoint/2010/main" val="4257414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031878737"/>
              </p:ext>
            </p:extLst>
          </p:nvPr>
        </p:nvSpPr>
        <p:spPr/>
        <p:txBody>
          <a:bodyPr/>
          <a:lstStyle/>
          <a:p>
            <a:r>
              <a:rPr lang="en-US"/>
              <a:t>Presidential Succession Act of 1947</a:t>
            </a:r>
          </a:p>
        </p:txBody>
      </p:sp>
      <p:sp>
        <p:nvSpPr>
          <p:cNvPr id="3" name="Content Placeholder 2"/>
          <p:cNvSpPr>
            <a:spLocks noGrp="1"/>
          </p:cNvSpPr>
          <p:nvPr>
            <p:ph idx="1"/>
            <p:extLst>
              <p:ext uri="{D42A27DB-BD31-4B8C-83A1-F6EECF244321}">
                <p14:modId xmlns:p14="http://schemas.microsoft.com/office/powerpoint/2010/main" val="962987821"/>
              </p:ext>
            </p:extLst>
          </p:nvPr>
        </p:nvSpPr>
        <p:spPr/>
        <p:txBody>
          <a:bodyPr/>
          <a:lstStyle/>
          <a:p>
            <a:r>
              <a:rPr lang="en-US"/>
              <a:t>After the Vice President, the Speaker of the House is next in line, followed by the president pro tempore of the Senate, Secretary of State, then each Cabinet Head based on when Congress created the department.</a:t>
            </a:r>
          </a:p>
        </p:txBody>
      </p:sp>
    </p:spTree>
    <p:extLst>
      <p:ext uri="{BB962C8B-B14F-4D97-AF65-F5344CB8AC3E}">
        <p14:creationId xmlns:p14="http://schemas.microsoft.com/office/powerpoint/2010/main" val="4160415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2751127337"/>
              </p:ext>
            </p:extLst>
          </p:nvPr>
        </p:nvSpPr>
        <p:spPr/>
        <p:txBody>
          <a:bodyPr/>
          <a:lstStyle/>
          <a:p>
            <a:r>
              <a:rPr lang="en-US"/>
              <a:t>Passports and Visa</a:t>
            </a:r>
            <a:endParaRPr lang="en-US">
              <a:solidFill>
                <a:schemeClr val="tx1"/>
              </a:solidFill>
            </a:endParaRPr>
          </a:p>
        </p:txBody>
      </p:sp>
      <p:sp>
        <p:nvSpPr>
          <p:cNvPr id="3" name="Content Placeholder 2"/>
          <p:cNvSpPr>
            <a:spLocks noGrp="1"/>
          </p:cNvSpPr>
          <p:nvPr>
            <p:ph idx="1"/>
            <p:extLst>
              <p:ext uri="{D42A27DB-BD31-4B8C-83A1-F6EECF244321}">
                <p14:modId xmlns:p14="http://schemas.microsoft.com/office/powerpoint/2010/main" val="1044878570"/>
              </p:ext>
            </p:extLst>
          </p:nvPr>
        </p:nvSpPr>
        <p:spPr/>
        <p:txBody>
          <a:bodyPr/>
          <a:lstStyle/>
          <a:p>
            <a:r>
              <a:rPr lang="en-US"/>
              <a:t>Passport-legal document issued by the state that identifies a person as a citizen of that state. Valid for 10 years</a:t>
            </a:r>
          </a:p>
          <a:p>
            <a:r>
              <a:rPr lang="en-US"/>
              <a:t>Also grants the person the right of protection while traveling abroad and right to return to the homeland. 3 types-diplomatic, official, tourist</a:t>
            </a:r>
          </a:p>
          <a:p>
            <a:r>
              <a:rPr lang="en-US"/>
              <a:t>Visa-permit to enter another state. Valid for a specific amount of time</a:t>
            </a:r>
          </a:p>
          <a:p>
            <a:r>
              <a:rPr lang="en-US"/>
              <a:t>Types-transit, tourist, business, and student</a:t>
            </a:r>
          </a:p>
        </p:txBody>
      </p:sp>
    </p:spTree>
    <p:extLst>
      <p:ext uri="{BB962C8B-B14F-4D97-AF65-F5344CB8AC3E}">
        <p14:creationId xmlns:p14="http://schemas.microsoft.com/office/powerpoint/2010/main" val="40990303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72782476"/>
              </p:ext>
            </p:extLst>
          </p:nvPr>
        </p:nvSpPr>
        <p:spPr/>
        <p:txBody>
          <a:bodyPr/>
          <a:lstStyle/>
          <a:p>
            <a:r>
              <a:rPr lang="en-US"/>
              <a:t>NATO</a:t>
            </a:r>
          </a:p>
        </p:txBody>
      </p:sp>
      <p:sp>
        <p:nvSpPr>
          <p:cNvPr id="3" name="Content Placeholder 2"/>
          <p:cNvSpPr>
            <a:spLocks noGrp="1"/>
          </p:cNvSpPr>
          <p:nvPr>
            <p:ph idx="1"/>
            <p:extLst>
              <p:ext uri="{D42A27DB-BD31-4B8C-83A1-F6EECF244321}">
                <p14:modId xmlns:p14="http://schemas.microsoft.com/office/powerpoint/2010/main" val="2761384575"/>
              </p:ext>
            </p:extLst>
          </p:nvPr>
        </p:nvSpPr>
        <p:spPr/>
        <p:txBody>
          <a:bodyPr/>
          <a:lstStyle/>
          <a:p>
            <a:r>
              <a:rPr lang="en-US"/>
              <a:t>A mutual defense agreement </a:t>
            </a:r>
          </a:p>
          <a:p>
            <a:r>
              <a:rPr lang="en-US"/>
              <a:t>Collective defense of Western Europe from the Soviet Union</a:t>
            </a:r>
          </a:p>
          <a:p>
            <a:r>
              <a:rPr lang="en-US"/>
              <a:t>Has grown to include Eastern European countries</a:t>
            </a:r>
          </a:p>
          <a:p>
            <a:r>
              <a:rPr lang="en-US"/>
              <a:t>Has evolved from mutual defense to crisis management and peace keeping. Ex- Balkans. NATO countries ended vicious civil war in former Yugoslavia</a:t>
            </a:r>
          </a:p>
          <a:p>
            <a:r>
              <a:rPr lang="en-US"/>
              <a:t>Also involved in Afghanistan</a:t>
            </a:r>
          </a:p>
        </p:txBody>
      </p:sp>
    </p:spTree>
    <p:extLst>
      <p:ext uri="{BB962C8B-B14F-4D97-AF65-F5344CB8AC3E}">
        <p14:creationId xmlns:p14="http://schemas.microsoft.com/office/powerpoint/2010/main" val="6029463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808899317"/>
              </p:ext>
            </p:extLst>
          </p:nvPr>
        </p:nvSpPr>
        <p:spPr/>
        <p:txBody>
          <a:bodyPr/>
          <a:lstStyle/>
          <a:p>
            <a:r>
              <a:rPr lang="en-US"/>
              <a:t>United Nations</a:t>
            </a:r>
          </a:p>
        </p:txBody>
      </p:sp>
      <p:sp>
        <p:nvSpPr>
          <p:cNvPr id="3" name="Content Placeholder 2"/>
          <p:cNvSpPr>
            <a:spLocks noGrp="1"/>
          </p:cNvSpPr>
          <p:nvPr>
            <p:ph idx="1"/>
            <p:extLst>
              <p:ext uri="{D42A27DB-BD31-4B8C-83A1-F6EECF244321}">
                <p14:modId xmlns:p14="http://schemas.microsoft.com/office/powerpoint/2010/main" val="998313433"/>
              </p:ext>
            </p:extLst>
          </p:nvPr>
        </p:nvSpPr>
        <p:spPr/>
        <p:txBody>
          <a:bodyPr>
            <a:normAutofit fontScale="85000" lnSpcReduction="20000"/>
          </a:bodyPr>
          <a:lstStyle/>
          <a:p>
            <a:r>
              <a:rPr lang="en-US"/>
              <a:t>General Assembly-Town meeting of the world</a:t>
            </a:r>
          </a:p>
          <a:p>
            <a:r>
              <a:rPr lang="en-US"/>
              <a:t>Security Council-15 members. %-U.S., France, Great Britain, China, Russia- are permanent members. 10 non-permanent are elected to 2 year terms. Maintains international peace</a:t>
            </a:r>
            <a:endParaRPr>
              <a:solidFill>
                <a:schemeClr val="tx1"/>
              </a:solidFill>
            </a:endParaRPr>
          </a:p>
          <a:p>
            <a:r>
              <a:rPr lang="en-US"/>
              <a:t>Economic and Social Council-carry out economic, cultural, educational, health related activities.</a:t>
            </a:r>
          </a:p>
          <a:p>
            <a:r>
              <a:rPr lang="en-US"/>
              <a:t>International Court of Justice-UN's judicial arm. UN member may agree to the court's jurisdiction.  Located at the Hague, Netherlands</a:t>
            </a:r>
          </a:p>
          <a:p>
            <a:r>
              <a:rPr lang="en-US"/>
              <a:t>Secretariat-Civil Service branch. Headed by Secretary General (5 yr. Term). Prepares budget and brings issues before the Security Council</a:t>
            </a:r>
          </a:p>
          <a:p>
            <a:r>
              <a:rPr lang="en-US"/>
              <a:t>Special interests: Health of Environment, Human Rights</a:t>
            </a:r>
          </a:p>
          <a:p>
            <a:endParaRPr lang="en-US"/>
          </a:p>
        </p:txBody>
      </p:sp>
    </p:spTree>
    <p:extLst>
      <p:ext uri="{BB962C8B-B14F-4D97-AF65-F5344CB8AC3E}">
        <p14:creationId xmlns:p14="http://schemas.microsoft.com/office/powerpoint/2010/main" val="711578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2240702"/>
              </p:ext>
            </p:extLst>
          </p:nvPr>
        </p:nvSpPr>
        <p:spPr/>
        <p:txBody>
          <a:bodyPr/>
          <a:lstStyle/>
          <a:p>
            <a:r>
              <a:rPr lang="en-US"/>
              <a:t>National Security</a:t>
            </a:r>
          </a:p>
        </p:txBody>
      </p:sp>
      <p:sp>
        <p:nvSpPr>
          <p:cNvPr id="3" name="Content Placeholder 2"/>
          <p:cNvSpPr>
            <a:spLocks noGrp="1"/>
          </p:cNvSpPr>
          <p:nvPr>
            <p:ph idx="1"/>
            <p:extLst>
              <p:ext uri="{D42A27DB-BD31-4B8C-83A1-F6EECF244321}">
                <p14:modId xmlns:p14="http://schemas.microsoft.com/office/powerpoint/2010/main" val="155219432"/>
              </p:ext>
            </p:extLst>
          </p:nvPr>
        </p:nvSpPr>
        <p:spPr/>
        <p:txBody>
          <a:bodyPr/>
          <a:lstStyle/>
          <a:p>
            <a:r>
              <a:rPr lang="en-US"/>
              <a:t>National Security Act of 1947-created Department of Defense. Successor to the War Department and Navy Department</a:t>
            </a:r>
          </a:p>
          <a:p>
            <a:r>
              <a:rPr lang="en-US"/>
              <a:t>Created to Unify the Armed Forces and create the Air Force</a:t>
            </a:r>
          </a:p>
          <a:p>
            <a:r>
              <a:rPr lang="en-US"/>
              <a:t>Founders understood the importance of national defense</a:t>
            </a:r>
          </a:p>
          <a:p>
            <a:r>
              <a:rPr lang="en-US"/>
              <a:t>Also recognized potential abuse of military power</a:t>
            </a:r>
          </a:p>
          <a:p>
            <a:r>
              <a:rPr lang="en-US"/>
              <a:t>Under civilian control</a:t>
            </a:r>
          </a:p>
        </p:txBody>
      </p:sp>
    </p:spTree>
    <p:extLst>
      <p:ext uri="{BB962C8B-B14F-4D97-AF65-F5344CB8AC3E}">
        <p14:creationId xmlns:p14="http://schemas.microsoft.com/office/powerpoint/2010/main" val="13524670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302484238"/>
              </p:ext>
            </p:extLst>
          </p:nvPr>
        </p:nvSpPr>
        <p:spPr/>
        <p:txBody>
          <a:bodyPr/>
          <a:lstStyle/>
          <a:p>
            <a:r>
              <a:rPr lang="en-US"/>
              <a:t>Department of Defense Heads</a:t>
            </a:r>
          </a:p>
        </p:txBody>
      </p:sp>
      <p:sp>
        <p:nvSpPr>
          <p:cNvPr id="3" name="Content Placeholder 2"/>
          <p:cNvSpPr>
            <a:spLocks noGrp="1"/>
          </p:cNvSpPr>
          <p:nvPr>
            <p:ph idx="1"/>
            <p:extLst>
              <p:ext uri="{D42A27DB-BD31-4B8C-83A1-F6EECF244321}">
                <p14:modId xmlns:p14="http://schemas.microsoft.com/office/powerpoint/2010/main" val="1993527226"/>
              </p:ext>
            </p:extLst>
          </p:nvPr>
        </p:nvSpPr>
        <p:spPr/>
        <p:txBody>
          <a:bodyPr/>
          <a:lstStyle/>
          <a:p>
            <a:r>
              <a:rPr lang="en-US"/>
              <a:t>Secretary of Defense-appointed by the president. Chief advisor for defense policy and head of department</a:t>
            </a:r>
          </a:p>
          <a:p>
            <a:r>
              <a:rPr lang="en-US"/>
              <a:t>Joint Chiefs of Staff-six members who are the principal military advisers to the Secretary and President. Made up of The Chairman of Joint Chiefs, vice chairman, Army chief of staff, chief of naval operations, commandant of the marine Corps, and Air Force chief of staff. Named by the president, approved by the Senate</a:t>
            </a:r>
          </a:p>
        </p:txBody>
      </p:sp>
    </p:spTree>
    <p:extLst>
      <p:ext uri="{BB962C8B-B14F-4D97-AF65-F5344CB8AC3E}">
        <p14:creationId xmlns:p14="http://schemas.microsoft.com/office/powerpoint/2010/main" val="25457467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70326906"/>
              </p:ext>
            </p:extLst>
          </p:nvPr>
        </p:nvSpPr>
        <p:spPr/>
        <p:txBody>
          <a:bodyPr/>
          <a:lstStyle/>
          <a:p>
            <a:r>
              <a:rPr lang="en-US"/>
              <a:t>Branches of Military</a:t>
            </a:r>
          </a:p>
        </p:txBody>
      </p:sp>
      <p:sp>
        <p:nvSpPr>
          <p:cNvPr id="3" name="Content Placeholder 2"/>
          <p:cNvSpPr>
            <a:spLocks noGrp="1"/>
          </p:cNvSpPr>
          <p:nvPr>
            <p:ph idx="1"/>
            <p:extLst>
              <p:ext uri="{D42A27DB-BD31-4B8C-83A1-F6EECF244321}">
                <p14:modId xmlns:p14="http://schemas.microsoft.com/office/powerpoint/2010/main" val="3485312911"/>
              </p:ext>
            </p:extLst>
          </p:nvPr>
        </p:nvSpPr>
        <p:spPr/>
        <p:txBody>
          <a:bodyPr/>
          <a:lstStyle/>
          <a:p>
            <a:r>
              <a:rPr lang="en-US"/>
              <a:t>Army</a:t>
            </a:r>
          </a:p>
          <a:p>
            <a:r>
              <a:rPr lang="en-US"/>
              <a:t>Navy (Marine Corps is not under control of chief of naval operations, but reports to the secretary of the Navy)</a:t>
            </a:r>
          </a:p>
          <a:p>
            <a:r>
              <a:rPr lang="en-US"/>
              <a:t>Air Force</a:t>
            </a:r>
          </a:p>
        </p:txBody>
      </p:sp>
    </p:spTree>
    <p:extLst>
      <p:ext uri="{BB962C8B-B14F-4D97-AF65-F5344CB8AC3E}">
        <p14:creationId xmlns:p14="http://schemas.microsoft.com/office/powerpoint/2010/main" val="6503657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667020860"/>
              </p:ext>
            </p:extLst>
          </p:nvPr>
        </p:nvSpPr>
        <p:spPr/>
        <p:txBody>
          <a:bodyPr/>
          <a:lstStyle/>
          <a:p>
            <a:r>
              <a:rPr lang="en-US"/>
              <a:t>Director of National Intelligence</a:t>
            </a:r>
          </a:p>
        </p:txBody>
      </p:sp>
      <p:sp>
        <p:nvSpPr>
          <p:cNvPr id="3" name="Content Placeholder 2"/>
          <p:cNvSpPr>
            <a:spLocks noGrp="1"/>
          </p:cNvSpPr>
          <p:nvPr>
            <p:ph idx="1"/>
            <p:extLst>
              <p:ext uri="{D42A27DB-BD31-4B8C-83A1-F6EECF244321}">
                <p14:modId xmlns:p14="http://schemas.microsoft.com/office/powerpoint/2010/main" val="660656890"/>
              </p:ext>
            </p:extLst>
          </p:nvPr>
        </p:nvSpPr>
        <p:spPr/>
        <p:txBody>
          <a:bodyPr/>
          <a:lstStyle/>
          <a:p>
            <a:r>
              <a:rPr lang="en-US"/>
              <a:t>Established in 2005 due to failure of other intelligence agencies leading up to 9/11</a:t>
            </a:r>
          </a:p>
          <a:p>
            <a:r>
              <a:rPr lang="en-US"/>
              <a:t>President appoints DNI</a:t>
            </a:r>
          </a:p>
          <a:p>
            <a:r>
              <a:rPr lang="en-US"/>
              <a:t>Supervise operations of 16 separate intelligence agencies such as the FBI, DEA, CIA</a:t>
            </a:r>
          </a:p>
        </p:txBody>
      </p:sp>
    </p:spTree>
    <p:extLst>
      <p:ext uri="{BB962C8B-B14F-4D97-AF65-F5344CB8AC3E}">
        <p14:creationId xmlns:p14="http://schemas.microsoft.com/office/powerpoint/2010/main" val="6443484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71862621"/>
              </p:ext>
            </p:extLst>
          </p:nvPr>
        </p:nvSpPr>
        <p:spPr/>
        <p:txBody>
          <a:bodyPr/>
          <a:lstStyle/>
          <a:p>
            <a:r>
              <a:rPr lang="en-US"/>
              <a:t>Department of Homeland Security</a:t>
            </a:r>
          </a:p>
        </p:txBody>
      </p:sp>
      <p:sp>
        <p:nvSpPr>
          <p:cNvPr id="3" name="Content Placeholder 2"/>
          <p:cNvSpPr>
            <a:spLocks noGrp="1"/>
          </p:cNvSpPr>
          <p:nvPr>
            <p:ph idx="1"/>
            <p:extLst>
              <p:ext uri="{D42A27DB-BD31-4B8C-83A1-F6EECF244321}">
                <p14:modId xmlns:p14="http://schemas.microsoft.com/office/powerpoint/2010/main" val="3870940362"/>
              </p:ext>
            </p:extLst>
          </p:nvPr>
        </p:nvSpPr>
        <p:spPr/>
        <p:txBody>
          <a:bodyPr>
            <a:normAutofit fontScale="92500" lnSpcReduction="10000"/>
          </a:bodyPr>
          <a:lstStyle/>
          <a:p>
            <a:r>
              <a:rPr lang="en-US"/>
              <a:t>Created due to terrorism</a:t>
            </a:r>
          </a:p>
          <a:p>
            <a:r>
              <a:rPr lang="en-US"/>
              <a:t>Does the following:</a:t>
            </a:r>
          </a:p>
          <a:p>
            <a:r>
              <a:rPr lang="en-US"/>
              <a:t>Border and transportation security</a:t>
            </a:r>
          </a:p>
          <a:p>
            <a:r>
              <a:rPr lang="en-US"/>
              <a:t>Infrastructure security</a:t>
            </a:r>
          </a:p>
          <a:p>
            <a:r>
              <a:rPr lang="en-US"/>
              <a:t>Emergency preparedness and response</a:t>
            </a:r>
          </a:p>
          <a:p>
            <a:r>
              <a:rPr lang="en-US"/>
              <a:t>Chemical, biological, radiological, and nuclear defense</a:t>
            </a:r>
          </a:p>
          <a:p>
            <a:r>
              <a:rPr lang="en-US"/>
              <a:t>Information analysis</a:t>
            </a:r>
          </a:p>
          <a:p>
            <a:endParaRPr lang="en-US"/>
          </a:p>
        </p:txBody>
      </p:sp>
    </p:spTree>
    <p:extLst>
      <p:ext uri="{BB962C8B-B14F-4D97-AF65-F5344CB8AC3E}">
        <p14:creationId xmlns:p14="http://schemas.microsoft.com/office/powerpoint/2010/main" val="366473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1099752123"/>
              </p:ext>
            </p:extLst>
          </p:nvPr>
        </p:nvSpPr>
        <p:spPr/>
        <p:txBody>
          <a:bodyPr/>
          <a:lstStyle/>
          <a:p>
            <a:r>
              <a:rPr lang="en-US"/>
              <a:t>Disability of the President</a:t>
            </a:r>
          </a:p>
        </p:txBody>
      </p:sp>
      <p:sp>
        <p:nvSpPr>
          <p:cNvPr id="3" name="Content Placeholder 2"/>
          <p:cNvSpPr>
            <a:spLocks noGrp="1"/>
          </p:cNvSpPr>
          <p:nvPr>
            <p:ph idx="1"/>
            <p:extLst>
              <p:ext uri="{D42A27DB-BD31-4B8C-83A1-F6EECF244321}">
                <p14:modId xmlns:p14="http://schemas.microsoft.com/office/powerpoint/2010/main" val="1198021002"/>
              </p:ext>
            </p:extLst>
          </p:nvPr>
        </p:nvSpPr>
        <p:spPr/>
        <p:txBody>
          <a:bodyPr/>
          <a:lstStyle/>
          <a:p>
            <a:r>
              <a:rPr lang="en-US"/>
              <a:t>25th Amendment Section 3 and 4 state the Vie President is to become acting President if:</a:t>
            </a:r>
          </a:p>
          <a:p>
            <a:r>
              <a:rPr lang="en-US"/>
              <a:t>The President informs Congress in writing that he is unable to discharge the powers and duties of the office, or</a:t>
            </a:r>
          </a:p>
          <a:p>
            <a:r>
              <a:rPr lang="en-US"/>
              <a:t>The Vice President and a majority of the members of the Cabinet inform Congress in writing that the President is so incapacitated.</a:t>
            </a:r>
          </a:p>
        </p:txBody>
      </p:sp>
    </p:spTree>
    <p:extLst>
      <p:ext uri="{BB962C8B-B14F-4D97-AF65-F5344CB8AC3E}">
        <p14:creationId xmlns:p14="http://schemas.microsoft.com/office/powerpoint/2010/main" val="343771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4004640645"/>
              </p:ext>
            </p:extLst>
          </p:nvPr>
        </p:nvSpPr>
        <p:spPr/>
        <p:txBody>
          <a:bodyPr/>
          <a:lstStyle/>
          <a:p>
            <a:r>
              <a:rPr lang="en-US"/>
              <a:t>Section 2-Vice President</a:t>
            </a:r>
          </a:p>
        </p:txBody>
      </p:sp>
      <p:sp>
        <p:nvSpPr>
          <p:cNvPr id="3" name="Content Placeholder 2"/>
          <p:cNvSpPr>
            <a:spLocks noGrp="1"/>
          </p:cNvSpPr>
          <p:nvPr>
            <p:ph idx="1"/>
            <p:extLst>
              <p:ext uri="{D42A27DB-BD31-4B8C-83A1-F6EECF244321}">
                <p14:modId xmlns:p14="http://schemas.microsoft.com/office/powerpoint/2010/main" val="1655136609"/>
              </p:ext>
            </p:extLst>
          </p:nvPr>
        </p:nvSpPr>
        <p:spPr/>
        <p:txBody>
          <a:bodyPr/>
          <a:lstStyle/>
          <a:p>
            <a:r>
              <a:rPr lang="en-US"/>
              <a:t>Historically seen as unimportant.</a:t>
            </a:r>
          </a:p>
          <a:p>
            <a:r>
              <a:rPr lang="en-US"/>
              <a:t>Chosen to balance the ticket-improve odds of winning the election</a:t>
            </a:r>
          </a:p>
          <a:p>
            <a:r>
              <a:rPr lang="en-US"/>
              <a:t>Changed with the death of FDR- Since then VP's have taken a more active role. Ex- Richard Nixon, Dick Cheney, Joe Biden</a:t>
            </a:r>
          </a:p>
          <a:p>
            <a:r>
              <a:rPr lang="en-US"/>
              <a:t>If the office becomes vacant, the 25th Amendment states the President is to nominate a replacement, which must be confirmed with a majority vote in both Houses.</a:t>
            </a:r>
          </a:p>
        </p:txBody>
      </p:sp>
    </p:spTree>
    <p:extLst>
      <p:ext uri="{BB962C8B-B14F-4D97-AF65-F5344CB8AC3E}">
        <p14:creationId xmlns:p14="http://schemas.microsoft.com/office/powerpoint/2010/main" val="3070011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ext uri="{D42A27DB-BD31-4B8C-83A1-F6EECF244321}">
                <p14:modId xmlns:p14="http://schemas.microsoft.com/office/powerpoint/2010/main" val="3455637202"/>
              </p:ext>
            </p:extLst>
          </p:nvPr>
        </p:nvSpPr>
        <p:spPr/>
        <p:txBody>
          <a:bodyPr/>
          <a:lstStyle/>
          <a:p>
            <a:r>
              <a:rPr lang="en-US"/>
              <a:t>First Lady</a:t>
            </a:r>
          </a:p>
        </p:txBody>
      </p:sp>
      <p:sp>
        <p:nvSpPr>
          <p:cNvPr id="3" name="Content Placeholder 2"/>
          <p:cNvSpPr>
            <a:spLocks noGrp="1"/>
          </p:cNvSpPr>
          <p:nvPr>
            <p:ph idx="1"/>
            <p:extLst>
              <p:ext uri="{D42A27DB-BD31-4B8C-83A1-F6EECF244321}">
                <p14:modId xmlns:p14="http://schemas.microsoft.com/office/powerpoint/2010/main" val="3261210365"/>
              </p:ext>
            </p:extLst>
          </p:nvPr>
        </p:nvSpPr>
        <p:spPr/>
        <p:txBody>
          <a:bodyPr/>
          <a:lstStyle/>
          <a:p>
            <a:r>
              <a:rPr lang="en-US"/>
              <a:t>Official title of president's wife.</a:t>
            </a:r>
          </a:p>
          <a:p>
            <a:r>
              <a:rPr lang="en-US"/>
              <a:t>They advocate for certain policies</a:t>
            </a:r>
          </a:p>
          <a:p>
            <a:r>
              <a:rPr lang="en-US"/>
              <a:t>Champions of social causes</a:t>
            </a:r>
          </a:p>
          <a:p>
            <a:r>
              <a:rPr lang="en-US"/>
              <a:t>Have become more involved in political issues</a:t>
            </a:r>
          </a:p>
        </p:txBody>
      </p:sp>
    </p:spTree>
    <p:extLst>
      <p:ext uri="{BB962C8B-B14F-4D97-AF65-F5344CB8AC3E}">
        <p14:creationId xmlns:p14="http://schemas.microsoft.com/office/powerpoint/2010/main" val="33164965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67</Slides>
  <Notes>0</Notes>
  <HiddenSlides>0</HiddenSlide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Organic</vt:lpstr>
      <vt:lpstr>The Executive Branch</vt:lpstr>
      <vt:lpstr>Role of President</vt:lpstr>
      <vt:lpstr>Qualifications for the Presidency</vt:lpstr>
      <vt:lpstr>Presidential Term of Office</vt:lpstr>
      <vt:lpstr>Presidential Succession</vt:lpstr>
      <vt:lpstr>Presidential Succession Act of 1947</vt:lpstr>
      <vt:lpstr>Disability of the President</vt:lpstr>
      <vt:lpstr>Section 2-Vice President</vt:lpstr>
      <vt:lpstr>First Lady</vt:lpstr>
      <vt:lpstr>Section 3-President's Domestic Powers</vt:lpstr>
      <vt:lpstr>Whig Theory</vt:lpstr>
      <vt:lpstr>Stewardship Theory</vt:lpstr>
      <vt:lpstr>Why the expansion of Executive Power?</vt:lpstr>
      <vt:lpstr>Limits to Power</vt:lpstr>
      <vt:lpstr>Power to Execute the Law</vt:lpstr>
      <vt:lpstr>Executive orders and Privilege</vt:lpstr>
      <vt:lpstr>Powers of Appointment</vt:lpstr>
      <vt:lpstr>Recess Appointments</vt:lpstr>
      <vt:lpstr>Removal Power</vt:lpstr>
      <vt:lpstr>Powers of Clemency</vt:lpstr>
      <vt:lpstr>Power to Recommend Legislation</vt:lpstr>
      <vt:lpstr>Veto Power</vt:lpstr>
      <vt:lpstr>Section 4- Foreign Affairs Powers</vt:lpstr>
      <vt:lpstr>Power of Recognition</vt:lpstr>
      <vt:lpstr>Commander in Chief</vt:lpstr>
      <vt:lpstr>Chapter 6-Executive Branch at Work</vt:lpstr>
      <vt:lpstr>Bureaucracy</vt:lpstr>
      <vt:lpstr>Executive Brach Bureaucracy</vt:lpstr>
      <vt:lpstr>Agencies</vt:lpstr>
      <vt:lpstr>Section 2- Executive Office of the President</vt:lpstr>
      <vt:lpstr>Executive Departments-National Security Council</vt:lpstr>
      <vt:lpstr>Office of Management and Budget</vt:lpstr>
      <vt:lpstr>Other Agencies</vt:lpstr>
      <vt:lpstr>Executive Departments</vt:lpstr>
      <vt:lpstr>Functions of Cabinet</vt:lpstr>
      <vt:lpstr>Section 3-Independent Agencies</vt:lpstr>
      <vt:lpstr>Independent Executive Agencies</vt:lpstr>
      <vt:lpstr>Other Independent Executive Agencies</vt:lpstr>
      <vt:lpstr>Spoils System</vt:lpstr>
      <vt:lpstr>Pendleton Act of 1883</vt:lpstr>
      <vt:lpstr>Selective Service System</vt:lpstr>
      <vt:lpstr>Independent Regulatory Commissions</vt:lpstr>
      <vt:lpstr>Structure</vt:lpstr>
      <vt:lpstr>Executive, Legislative, and Judicial Powers</vt:lpstr>
      <vt:lpstr>Debate about Regulation</vt:lpstr>
      <vt:lpstr>Government Corporations</vt:lpstr>
      <vt:lpstr>Structure</vt:lpstr>
      <vt:lpstr>Difference from Private Corporations</vt:lpstr>
      <vt:lpstr>Section 4- Foreign Policy</vt:lpstr>
      <vt:lpstr>Beginnings through World war I</vt:lpstr>
      <vt:lpstr>U.S. and China</vt:lpstr>
      <vt:lpstr>World War I</vt:lpstr>
      <vt:lpstr>World War II to the end of the Cold War</vt:lpstr>
      <vt:lpstr>Foreign Policy Doctrines</vt:lpstr>
      <vt:lpstr>Today's Regional Challenges</vt:lpstr>
      <vt:lpstr>Section 5-Diplomacy</vt:lpstr>
      <vt:lpstr>Diplomatic Matters</vt:lpstr>
      <vt:lpstr>Special diplomats</vt:lpstr>
      <vt:lpstr>Diplomatic Immunity</vt:lpstr>
      <vt:lpstr>Passports and Visa</vt:lpstr>
      <vt:lpstr>NATO</vt:lpstr>
      <vt:lpstr>United Nations</vt:lpstr>
      <vt:lpstr>National Security</vt:lpstr>
      <vt:lpstr>Department of Defense Heads</vt:lpstr>
      <vt:lpstr>Branches of Military</vt:lpstr>
      <vt:lpstr>Director of National Intelligence</vt:lpstr>
      <vt:lpstr>Department of Homeland Security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Executive Branch</dc:title>
  <cp:revision>1</cp:revision>
  <dcterms:modified xsi:type="dcterms:W3CDTF">2017-08-11T21:50:07Z</dcterms:modified>
</cp:coreProperties>
</file>