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846CE7D5-CF57-46EF-B807-FDD0502418D4}" type="datetimeFigureOut">
              <a:rPr lang="en-US" smtClean="0"/>
              <a:t>8/15/2017</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30EA680-D336-4FF7-8B7A-9848BB0A1C32}"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509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8866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8756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6633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39417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5537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0799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32652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4820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12519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5937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8/15/2017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609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8/15/2017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2793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8/15/2017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194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14593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2467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88224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46CE7D5-CF57-46EF-B807-FDD0502418D4}" type="datetimeFigureOut">
              <a:rPr lang="en-US" smtClean="0"/>
              <a:t>8/15/2017</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2865830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extLst>
              <p:ext uri="{D42A27DB-BD31-4B8C-83A1-F6EECF244321}">
                <p14:modId xmlns:p14="http://schemas.microsoft.com/office/powerpoint/2010/main" val="2372739816"/>
              </p:ext>
            </p:extLst>
          </p:nvPr>
        </p:nvSpPr>
        <p:spPr/>
        <p:txBody>
          <a:bodyPr/>
          <a:lstStyle/>
          <a:p>
            <a:r>
              <a:rPr lang="en-US"/>
              <a:t>The National Judiciary</a:t>
            </a:r>
          </a:p>
        </p:txBody>
      </p:sp>
      <p:sp>
        <p:nvSpPr>
          <p:cNvPr id="3" name="Subtitle 2"/>
          <p:cNvSpPr>
            <a:spLocks noGrp="1"/>
          </p:cNvSpPr>
          <p:nvPr>
            <p:ph type="subTitle" idx="1"/>
            <p:extLst>
              <p:ext uri="{D42A27DB-BD31-4B8C-83A1-F6EECF244321}">
                <p14:modId xmlns:p14="http://schemas.microsoft.com/office/powerpoint/2010/main" val="1391698250"/>
              </p:ext>
            </p:extLst>
          </p:nvPr>
        </p:nvSpPr>
        <p:spPr/>
        <p:txBody>
          <a:bodyPr/>
          <a:lstStyle/>
          <a:p>
            <a:r>
              <a:rPr lang="en-US"/>
              <a:t>Chapter7</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228517244"/>
              </p:ext>
            </p:extLst>
          </p:nvPr>
        </p:nvSpPr>
        <p:spPr/>
        <p:txBody>
          <a:bodyPr/>
          <a:lstStyle/>
          <a:p>
            <a:r>
              <a:rPr lang="en-US"/>
              <a:t>Judicial Philosophy</a:t>
            </a:r>
          </a:p>
        </p:txBody>
      </p:sp>
      <p:sp>
        <p:nvSpPr>
          <p:cNvPr id="3" name="Content Placeholder 2"/>
          <p:cNvSpPr>
            <a:spLocks noGrp="1"/>
          </p:cNvSpPr>
          <p:nvPr>
            <p:ph idx="1"/>
            <p:extLst>
              <p:ext uri="{D42A27DB-BD31-4B8C-83A1-F6EECF244321}">
                <p14:modId xmlns:p14="http://schemas.microsoft.com/office/powerpoint/2010/main" val="1139365886"/>
              </p:ext>
            </p:extLst>
          </p:nvPr>
        </p:nvSpPr>
        <p:spPr/>
        <p:txBody>
          <a:bodyPr/>
          <a:lstStyle/>
          <a:p>
            <a:r>
              <a:rPr lang="en-US"/>
              <a:t>Judicial Restraint- Judges should decide cases based on (1) original intent of Framers who enacted statutes involved in a case and (2) precedent- a judicial decision that serves as a basis for settling future cases</a:t>
            </a:r>
          </a:p>
          <a:p>
            <a:r>
              <a:rPr lang="en-US"/>
              <a:t>Courts should defer to judgments made in the legislative and executive branches</a:t>
            </a:r>
          </a:p>
          <a:p>
            <a:r>
              <a:rPr lang="en-US"/>
              <a:t>Legislators make law, not judges.</a:t>
            </a:r>
          </a:p>
        </p:txBody>
      </p:sp>
    </p:spTree>
    <p:extLst>
      <p:ext uri="{BB962C8B-B14F-4D97-AF65-F5344CB8AC3E}">
        <p14:creationId xmlns:p14="http://schemas.microsoft.com/office/powerpoint/2010/main" val="3498481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429547928"/>
              </p:ext>
            </p:extLst>
          </p:nvPr>
        </p:nvSpPr>
        <p:spPr/>
        <p:txBody>
          <a:bodyPr/>
          <a:lstStyle/>
          <a:p>
            <a:r>
              <a:rPr lang="en-US"/>
              <a:t>Judicial Activism</a:t>
            </a:r>
          </a:p>
        </p:txBody>
      </p:sp>
      <p:sp>
        <p:nvSpPr>
          <p:cNvPr id="3" name="Content Placeholder 2"/>
          <p:cNvSpPr>
            <a:spLocks noGrp="1"/>
          </p:cNvSpPr>
          <p:nvPr>
            <p:ph idx="1"/>
            <p:extLst>
              <p:ext uri="{D42A27DB-BD31-4B8C-83A1-F6EECF244321}">
                <p14:modId xmlns:p14="http://schemas.microsoft.com/office/powerpoint/2010/main" val="1228037955"/>
              </p:ext>
            </p:extLst>
          </p:nvPr>
        </p:nvSpPr>
        <p:spPr/>
        <p:txBody>
          <a:bodyPr/>
          <a:lstStyle/>
          <a:p>
            <a:r>
              <a:rPr lang="en-US"/>
              <a:t>Constitutional law and statute law should be applied and interpreted based on ongoing societal changes in conditions and values. Ex- civil rights, social welfare issues.</a:t>
            </a:r>
          </a:p>
          <a:p>
            <a:r>
              <a:rPr lang="en-US"/>
              <a:t>Judges should not be overly deferential to existing legal principals or judgments of elected officials</a:t>
            </a:r>
          </a:p>
          <a:p>
            <a:r>
              <a:rPr lang="en-US"/>
              <a:t>In essence, judges interpreting and making law.</a:t>
            </a:r>
          </a:p>
        </p:txBody>
      </p:sp>
    </p:spTree>
    <p:extLst>
      <p:ext uri="{BB962C8B-B14F-4D97-AF65-F5344CB8AC3E}">
        <p14:creationId xmlns:p14="http://schemas.microsoft.com/office/powerpoint/2010/main" val="37364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3001390632"/>
              </p:ext>
            </p:extLst>
          </p:nvPr>
        </p:nvSpPr>
        <p:spPr/>
        <p:txBody>
          <a:bodyPr/>
          <a:lstStyle/>
          <a:p>
            <a:r>
              <a:rPr lang="en-US"/>
              <a:t>Terms of Judges</a:t>
            </a:r>
          </a:p>
        </p:txBody>
      </p:sp>
      <p:sp>
        <p:nvSpPr>
          <p:cNvPr id="3" name="Content Placeholder 2"/>
          <p:cNvSpPr>
            <a:spLocks noGrp="1"/>
          </p:cNvSpPr>
          <p:nvPr>
            <p:ph idx="1"/>
            <p:extLst>
              <p:ext uri="{D42A27DB-BD31-4B8C-83A1-F6EECF244321}">
                <p14:modId xmlns:p14="http://schemas.microsoft.com/office/powerpoint/2010/main" val="3750776980"/>
              </p:ext>
            </p:extLst>
          </p:nvPr>
        </p:nvSpPr>
        <p:spPr/>
        <p:txBody>
          <a:bodyPr/>
          <a:lstStyle/>
          <a:p>
            <a:r>
              <a:rPr lang="en-US"/>
              <a:t>No limit to how long they serve.  They serve until they retire, die, or resign.</a:t>
            </a:r>
          </a:p>
          <a:p>
            <a:r>
              <a:rPr lang="en-US"/>
              <a:t>Judges of Special Courts: serve 8-15 years</a:t>
            </a:r>
          </a:p>
        </p:txBody>
      </p:sp>
    </p:spTree>
    <p:extLst>
      <p:ext uri="{BB962C8B-B14F-4D97-AF65-F5344CB8AC3E}">
        <p14:creationId xmlns:p14="http://schemas.microsoft.com/office/powerpoint/2010/main" val="741183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4126075852"/>
              </p:ext>
            </p:extLst>
          </p:nvPr>
        </p:nvSpPr>
        <p:spPr/>
        <p:txBody>
          <a:bodyPr/>
          <a:lstStyle/>
          <a:p>
            <a:r>
              <a:rPr lang="en-US"/>
              <a:t>Other Federal Judges and Appointments</a:t>
            </a:r>
          </a:p>
        </p:txBody>
      </p:sp>
      <p:sp>
        <p:nvSpPr>
          <p:cNvPr id="3" name="Content Placeholder 2"/>
          <p:cNvSpPr>
            <a:spLocks noGrp="1"/>
          </p:cNvSpPr>
          <p:nvPr>
            <p:ph idx="1"/>
            <p:extLst>
              <p:ext uri="{D42A27DB-BD31-4B8C-83A1-F6EECF244321}">
                <p14:modId xmlns:p14="http://schemas.microsoft.com/office/powerpoint/2010/main" val="1329264420"/>
              </p:ext>
            </p:extLst>
          </p:nvPr>
        </p:nvSpPr>
        <p:spPr/>
        <p:txBody>
          <a:bodyPr/>
          <a:lstStyle/>
          <a:p>
            <a:r>
              <a:rPr lang="en-US"/>
              <a:t>Bankruptcy Judges</a:t>
            </a:r>
          </a:p>
          <a:p>
            <a:r>
              <a:rPr lang="en-US"/>
              <a:t>United States Attorney for each federal judicial district</a:t>
            </a:r>
          </a:p>
          <a:p>
            <a:r>
              <a:rPr lang="en-US"/>
              <a:t>U.S. Marshals to serve at the district courts</a:t>
            </a:r>
          </a:p>
        </p:txBody>
      </p:sp>
    </p:spTree>
    <p:extLst>
      <p:ext uri="{BB962C8B-B14F-4D97-AF65-F5344CB8AC3E}">
        <p14:creationId xmlns:p14="http://schemas.microsoft.com/office/powerpoint/2010/main" val="95823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1319455922"/>
              </p:ext>
            </p:extLst>
          </p:nvPr>
        </p:nvSpPr>
        <p:spPr/>
        <p:txBody>
          <a:bodyPr/>
          <a:lstStyle/>
          <a:p>
            <a:r>
              <a:rPr lang="en-US"/>
              <a:t>Section 2-Supreme Court</a:t>
            </a:r>
          </a:p>
        </p:txBody>
      </p:sp>
      <p:sp>
        <p:nvSpPr>
          <p:cNvPr id="3" name="Content Placeholder 2"/>
          <p:cNvSpPr>
            <a:spLocks noGrp="1"/>
          </p:cNvSpPr>
          <p:nvPr>
            <p:ph idx="1"/>
            <p:extLst>
              <p:ext uri="{D42A27DB-BD31-4B8C-83A1-F6EECF244321}">
                <p14:modId xmlns:p14="http://schemas.microsoft.com/office/powerpoint/2010/main" val="423915329"/>
              </p:ext>
            </p:extLst>
          </p:nvPr>
        </p:nvSpPr>
        <p:spPr/>
        <p:txBody>
          <a:bodyPr/>
          <a:lstStyle/>
          <a:p>
            <a:r>
              <a:rPr lang="en-US"/>
              <a:t>Created in Article III, Section 1</a:t>
            </a:r>
          </a:p>
          <a:p>
            <a:r>
              <a:rPr lang="en-US"/>
              <a:t>Made up of 1 Chief Justice and 8 associate judges ( Done in 1869)</a:t>
            </a:r>
          </a:p>
          <a:p>
            <a:r>
              <a:rPr lang="en-US"/>
              <a:t>Has the power of judicial review-deciding the constitutionality of an act of government whether executive, legislative, or judicial</a:t>
            </a:r>
          </a:p>
          <a:p>
            <a:r>
              <a:rPr lang="en-US"/>
              <a:t>Marbury v. Madison helped establish this precedent</a:t>
            </a:r>
          </a:p>
        </p:txBody>
      </p:sp>
    </p:spTree>
    <p:extLst>
      <p:ext uri="{BB962C8B-B14F-4D97-AF65-F5344CB8AC3E}">
        <p14:creationId xmlns:p14="http://schemas.microsoft.com/office/powerpoint/2010/main" val="2506158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206499845"/>
              </p:ext>
            </p:extLst>
          </p:nvPr>
        </p:nvSpPr>
        <p:spPr/>
        <p:txBody>
          <a:bodyPr/>
          <a:lstStyle/>
          <a:p>
            <a:r>
              <a:rPr lang="en-US"/>
              <a:t>Jurisdiction</a:t>
            </a:r>
          </a:p>
        </p:txBody>
      </p:sp>
      <p:sp>
        <p:nvSpPr>
          <p:cNvPr id="3" name="Content Placeholder 2"/>
          <p:cNvSpPr>
            <a:spLocks noGrp="1"/>
          </p:cNvSpPr>
          <p:nvPr>
            <p:ph idx="1"/>
            <p:extLst>
              <p:ext uri="{D42A27DB-BD31-4B8C-83A1-F6EECF244321}">
                <p14:modId xmlns:p14="http://schemas.microsoft.com/office/powerpoint/2010/main" val="3498173556"/>
              </p:ext>
            </p:extLst>
          </p:nvPr>
        </p:nvSpPr>
        <p:spPr/>
        <p:txBody>
          <a:bodyPr/>
          <a:lstStyle/>
          <a:p>
            <a:r>
              <a:rPr lang="en-US"/>
              <a:t>The Supreme Court has original and appellate jurisdiction</a:t>
            </a:r>
          </a:p>
          <a:p>
            <a:r>
              <a:rPr lang="en-US"/>
              <a:t>However, most cases come through appeal</a:t>
            </a:r>
          </a:p>
          <a:p>
            <a:r>
              <a:rPr lang="en-US"/>
              <a:t>Original jurisdiction: All controversies involving two states and all cases brought against ambassadors or other public ministers, but not consuls. Only 1 or 2 cases per term are of original jurisdiction</a:t>
            </a:r>
          </a:p>
        </p:txBody>
      </p:sp>
    </p:spTree>
    <p:extLst>
      <p:ext uri="{BB962C8B-B14F-4D97-AF65-F5344CB8AC3E}">
        <p14:creationId xmlns:p14="http://schemas.microsoft.com/office/powerpoint/2010/main" val="2323018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912477776"/>
              </p:ext>
            </p:extLst>
          </p:nvPr>
        </p:nvSpPr>
        <p:spPr/>
        <p:txBody>
          <a:bodyPr/>
          <a:lstStyle/>
          <a:p>
            <a:r>
              <a:rPr lang="en-US"/>
              <a:t>Appealing to the Supreme Court</a:t>
            </a:r>
          </a:p>
        </p:txBody>
      </p:sp>
      <p:sp>
        <p:nvSpPr>
          <p:cNvPr id="3" name="Content Placeholder 2"/>
          <p:cNvSpPr>
            <a:spLocks noGrp="1"/>
          </p:cNvSpPr>
          <p:nvPr>
            <p:ph idx="1"/>
            <p:extLst>
              <p:ext uri="{D42A27DB-BD31-4B8C-83A1-F6EECF244321}">
                <p14:modId xmlns:p14="http://schemas.microsoft.com/office/powerpoint/2010/main" val="3555225918"/>
              </p:ext>
            </p:extLst>
          </p:nvPr>
        </p:nvSpPr>
        <p:spPr/>
        <p:txBody>
          <a:bodyPr/>
          <a:lstStyle/>
          <a:p>
            <a:r>
              <a:rPr lang="en-US"/>
              <a:t>The Court chooses which cases to hear (4 justices want to hear it). Only a few hundred are chosen out of more than 8,000 cases</a:t>
            </a:r>
          </a:p>
          <a:p>
            <a:r>
              <a:rPr lang="en-US"/>
              <a:t>Most appeals are denied because The Supreme Court agrees with the lower court</a:t>
            </a:r>
          </a:p>
          <a:p>
            <a:r>
              <a:rPr lang="en-US"/>
              <a:t>Most cases chosen are disposed- sent back to the lower court for reconsideration based on related cases decided by the Supreme Court</a:t>
            </a:r>
          </a:p>
          <a:p>
            <a:r>
              <a:rPr lang="en-US"/>
              <a:t>Fewer than 80 cases are actually argued with full opinions issued</a:t>
            </a:r>
          </a:p>
        </p:txBody>
      </p:sp>
    </p:spTree>
    <p:extLst>
      <p:ext uri="{BB962C8B-B14F-4D97-AF65-F5344CB8AC3E}">
        <p14:creationId xmlns:p14="http://schemas.microsoft.com/office/powerpoint/2010/main" val="1360187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2872065378"/>
              </p:ext>
            </p:extLst>
          </p:nvPr>
        </p:nvSpPr>
        <p:spPr/>
        <p:txBody>
          <a:bodyPr/>
          <a:lstStyle/>
          <a:p>
            <a:r>
              <a:rPr lang="en-US"/>
              <a:t>Appeal to Supreme Court</a:t>
            </a:r>
          </a:p>
        </p:txBody>
      </p:sp>
      <p:sp>
        <p:nvSpPr>
          <p:cNvPr id="3" name="Content Placeholder 2"/>
          <p:cNvSpPr>
            <a:spLocks noGrp="1"/>
          </p:cNvSpPr>
          <p:nvPr>
            <p:ph idx="1"/>
            <p:extLst>
              <p:ext uri="{D42A27DB-BD31-4B8C-83A1-F6EECF244321}">
                <p14:modId xmlns:p14="http://schemas.microsoft.com/office/powerpoint/2010/main" val="1007442606"/>
              </p:ext>
            </p:extLst>
          </p:nvPr>
        </p:nvSpPr>
        <p:spPr/>
        <p:txBody>
          <a:bodyPr/>
          <a:lstStyle/>
          <a:p>
            <a:r>
              <a:rPr lang="en-US"/>
              <a:t>Writ of certiorari (to be made more certain)- The Supreme Court orders the lower court to send records of a given case for review. Granted in a very few cases. The case usually brings up an important Constitutional question or serious problem in the interpretation of a statute</a:t>
            </a:r>
          </a:p>
          <a:p>
            <a:r>
              <a:rPr lang="en-US"/>
              <a:t>If the Writ is denied, the decision of the lower court stands</a:t>
            </a:r>
          </a:p>
          <a:p>
            <a:r>
              <a:rPr lang="en-US"/>
              <a:t>Certificate- When a lower court is not sure of a procedure or rule of law that should apply. The lower courts asks the Supreme Court to certify the answer to a specific question</a:t>
            </a:r>
          </a:p>
        </p:txBody>
      </p:sp>
    </p:spTree>
    <p:extLst>
      <p:ext uri="{BB962C8B-B14F-4D97-AF65-F5344CB8AC3E}">
        <p14:creationId xmlns:p14="http://schemas.microsoft.com/office/powerpoint/2010/main" val="816223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2938544742"/>
              </p:ext>
            </p:extLst>
          </p:nvPr>
        </p:nvSpPr>
        <p:spPr/>
        <p:txBody>
          <a:bodyPr/>
          <a:lstStyle/>
          <a:p>
            <a:r>
              <a:rPr lang="en-US"/>
              <a:t>Hearing a Supreme Court Case</a:t>
            </a:r>
          </a:p>
        </p:txBody>
      </p:sp>
      <p:sp>
        <p:nvSpPr>
          <p:cNvPr id="3" name="Content Placeholder 2"/>
          <p:cNvSpPr>
            <a:spLocks noGrp="1"/>
          </p:cNvSpPr>
          <p:nvPr>
            <p:ph idx="1"/>
            <p:extLst>
              <p:ext uri="{D42A27DB-BD31-4B8C-83A1-F6EECF244321}">
                <p14:modId xmlns:p14="http://schemas.microsoft.com/office/powerpoint/2010/main" val="2232164523"/>
              </p:ext>
            </p:extLst>
          </p:nvPr>
        </p:nvSpPr>
        <p:spPr/>
        <p:txBody>
          <a:bodyPr>
            <a:normAutofit fontScale="92500" lnSpcReduction="10000"/>
          </a:bodyPr>
          <a:lstStyle/>
          <a:p>
            <a:r>
              <a:rPr lang="en-US"/>
              <a:t>Sits from the first Monday in October to sometime in June or July</a:t>
            </a:r>
          </a:p>
          <a:p>
            <a:r>
              <a:rPr lang="en-US"/>
              <a:t>Once chosen, the Supreme Court will decide when to hear the case. They hear oral arguments for several cases over two weeks, then the next two weeks are for consideration of cases and other business.</a:t>
            </a:r>
          </a:p>
          <a:p>
            <a:r>
              <a:rPr lang="en-US"/>
              <a:t>Oral arguments are limited to 30 minutes</a:t>
            </a:r>
          </a:p>
          <a:p>
            <a:r>
              <a:rPr lang="en-US"/>
              <a:t>Justices will interrupt with questions during the attorney's argument.</a:t>
            </a:r>
          </a:p>
          <a:p>
            <a:r>
              <a:rPr lang="en-US"/>
              <a:t>At 25 minutes, a white light flashes</a:t>
            </a:r>
          </a:p>
          <a:p>
            <a:r>
              <a:rPr lang="en-US"/>
              <a:t>At 30 minutes, a red light flashes. The attorney must stop, even if in mid sentence.</a:t>
            </a:r>
          </a:p>
          <a:p>
            <a:endParaRPr lang="en-US"/>
          </a:p>
        </p:txBody>
      </p:sp>
    </p:spTree>
    <p:extLst>
      <p:ext uri="{BB962C8B-B14F-4D97-AF65-F5344CB8AC3E}">
        <p14:creationId xmlns:p14="http://schemas.microsoft.com/office/powerpoint/2010/main" val="133651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1854143524"/>
              </p:ext>
            </p:extLst>
          </p:nvPr>
        </p:nvSpPr>
        <p:spPr/>
        <p:txBody>
          <a:bodyPr/>
          <a:lstStyle/>
          <a:p>
            <a:r>
              <a:rPr lang="en-US"/>
              <a:t>Filing Briefs</a:t>
            </a:r>
          </a:p>
        </p:txBody>
      </p:sp>
      <p:sp>
        <p:nvSpPr>
          <p:cNvPr id="3" name="Content Placeholder 2"/>
          <p:cNvSpPr>
            <a:spLocks noGrp="1"/>
          </p:cNvSpPr>
          <p:nvPr>
            <p:ph idx="1"/>
            <p:extLst>
              <p:ext uri="{D42A27DB-BD31-4B8C-83A1-F6EECF244321}">
                <p14:modId xmlns:p14="http://schemas.microsoft.com/office/powerpoint/2010/main" val="2526935043"/>
              </p:ext>
            </p:extLst>
          </p:nvPr>
        </p:nvSpPr>
        <p:spPr/>
        <p:txBody>
          <a:bodyPr/>
          <a:lstStyle/>
          <a:p>
            <a:r>
              <a:rPr lang="en-US"/>
              <a:t>Each party must submit these. They are detailed statements that spell out the party's legal position with relevant facts and citation of precedents included. These usually run to hundreds of pages.</a:t>
            </a:r>
          </a:p>
          <a:p>
            <a:r>
              <a:rPr lang="en-US"/>
              <a:t>Amicus curiae (friend of court) briefs: Filed by persons or groups who are not actual parties, but have substantial interest in the case.  These can only be filed with the Court's permission or at their request.</a:t>
            </a:r>
          </a:p>
        </p:txBody>
      </p:sp>
    </p:spTree>
    <p:extLst>
      <p:ext uri="{BB962C8B-B14F-4D97-AF65-F5344CB8AC3E}">
        <p14:creationId xmlns:p14="http://schemas.microsoft.com/office/powerpoint/2010/main" val="2983563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1010849976"/>
              </p:ext>
            </p:extLst>
          </p:nvPr>
        </p:nvSpPr>
        <p:spPr/>
        <p:txBody>
          <a:bodyPr/>
          <a:lstStyle/>
          <a:p>
            <a:r>
              <a:rPr lang="en-US"/>
              <a:t>Creation</a:t>
            </a:r>
          </a:p>
        </p:txBody>
      </p:sp>
      <p:sp>
        <p:nvSpPr>
          <p:cNvPr id="3" name="Content Placeholder 2"/>
          <p:cNvSpPr>
            <a:spLocks noGrp="1"/>
          </p:cNvSpPr>
          <p:nvPr>
            <p:ph idx="1"/>
            <p:extLst>
              <p:ext uri="{D42A27DB-BD31-4B8C-83A1-F6EECF244321}">
                <p14:modId xmlns:p14="http://schemas.microsoft.com/office/powerpoint/2010/main" val="2583904018"/>
              </p:ext>
            </p:extLst>
          </p:nvPr>
        </p:nvSpPr>
        <p:spPr/>
        <p:txBody>
          <a:bodyPr/>
          <a:lstStyle/>
          <a:p>
            <a:r>
              <a:rPr lang="en-US"/>
              <a:t>Federalist No.22- Highlighted need of a national court system due to the lack of one in the Articles of Confederation</a:t>
            </a:r>
          </a:p>
          <a:p>
            <a:r>
              <a:rPr lang="en-US"/>
              <a:t>Article III, Sec.1-The judicial power of the United States shall be vested in one Supreme Court, and in such inferior Courts as Congress may from time to time ordain and establish</a:t>
            </a:r>
          </a:p>
          <a:p>
            <a:r>
              <a:rPr lang="en-US"/>
              <a:t>Tow court systems- Federal and State courts</a:t>
            </a:r>
          </a:p>
        </p:txBody>
      </p:sp>
    </p:spTree>
    <p:extLst>
      <p:ext uri="{BB962C8B-B14F-4D97-AF65-F5344CB8AC3E}">
        <p14:creationId xmlns:p14="http://schemas.microsoft.com/office/powerpoint/2010/main" val="1282723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2266560483"/>
              </p:ext>
            </p:extLst>
          </p:nvPr>
        </p:nvSpPr>
        <p:spPr/>
        <p:txBody>
          <a:bodyPr/>
          <a:lstStyle/>
          <a:p>
            <a:r>
              <a:rPr lang="en-US"/>
              <a:t>Solicitor General</a:t>
            </a:r>
          </a:p>
        </p:txBody>
      </p:sp>
      <p:sp>
        <p:nvSpPr>
          <p:cNvPr id="3" name="Content Placeholder 2"/>
          <p:cNvSpPr>
            <a:spLocks noGrp="1"/>
          </p:cNvSpPr>
          <p:nvPr>
            <p:ph idx="1"/>
            <p:extLst>
              <p:ext uri="{D42A27DB-BD31-4B8C-83A1-F6EECF244321}">
                <p14:modId xmlns:p14="http://schemas.microsoft.com/office/powerpoint/2010/main" val="139840770"/>
              </p:ext>
            </p:extLst>
          </p:nvPr>
        </p:nvSpPr>
        <p:spPr/>
        <p:txBody>
          <a:bodyPr/>
          <a:lstStyle/>
          <a:p>
            <a:r>
              <a:rPr lang="en-US"/>
              <a:t>A principal officer in the Department of Justice.</a:t>
            </a:r>
          </a:p>
          <a:p>
            <a:r>
              <a:rPr lang="en-US"/>
              <a:t>The federal government's chief trial lawyer</a:t>
            </a:r>
          </a:p>
          <a:p>
            <a:r>
              <a:rPr lang="en-US"/>
              <a:t>Represents the United States in all cases to which it is a party at the Supreme Court. May appear and argue for the government in any federal or State court.</a:t>
            </a:r>
          </a:p>
          <a:p>
            <a:r>
              <a:rPr lang="en-US"/>
              <a:t>Decides which cases the government should ask the Supreme Court to review and what position the United States should take in those cases.</a:t>
            </a:r>
          </a:p>
        </p:txBody>
      </p:sp>
    </p:spTree>
    <p:extLst>
      <p:ext uri="{BB962C8B-B14F-4D97-AF65-F5344CB8AC3E}">
        <p14:creationId xmlns:p14="http://schemas.microsoft.com/office/powerpoint/2010/main" val="707007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1836586284"/>
              </p:ext>
            </p:extLst>
          </p:nvPr>
        </p:nvSpPr>
        <p:spPr/>
        <p:txBody>
          <a:bodyPr/>
          <a:lstStyle/>
          <a:p>
            <a:r>
              <a:rPr lang="en-US"/>
              <a:t>Meeting in Conference</a:t>
            </a:r>
          </a:p>
        </p:txBody>
      </p:sp>
      <p:sp>
        <p:nvSpPr>
          <p:cNvPr id="3" name="Content Placeholder 2"/>
          <p:cNvSpPr>
            <a:spLocks noGrp="1"/>
          </p:cNvSpPr>
          <p:nvPr>
            <p:ph idx="1"/>
            <p:extLst>
              <p:ext uri="{D42A27DB-BD31-4B8C-83A1-F6EECF244321}">
                <p14:modId xmlns:p14="http://schemas.microsoft.com/office/powerpoint/2010/main" val="1704202659"/>
              </p:ext>
            </p:extLst>
          </p:nvPr>
        </p:nvSpPr>
        <p:spPr/>
        <p:txBody>
          <a:bodyPr>
            <a:normAutofit fontScale="92500" lnSpcReduction="20000"/>
          </a:bodyPr>
          <a:lstStyle/>
          <a:p>
            <a:r>
              <a:rPr lang="en-US"/>
              <a:t>On Friday's during a term, justices meet.</a:t>
            </a:r>
          </a:p>
          <a:p>
            <a:r>
              <a:rPr lang="en-US"/>
              <a:t>In secrecy, they consider cases already heard, and decide new cases to accept.</a:t>
            </a:r>
          </a:p>
          <a:p>
            <a:r>
              <a:rPr lang="en-US"/>
              <a:t>Chief Justice presides. They lead the discussion; they state facts, and indicate how the cases should be disposed. Then each associate judge, based on seniority, offers their opinion.</a:t>
            </a:r>
          </a:p>
          <a:p>
            <a:r>
              <a:rPr lang="en-US"/>
              <a:t>A majority must decide which party wins or loses a case, and whether a lower court's decision should be affirmed or reversed</a:t>
            </a:r>
          </a:p>
          <a:p>
            <a:r>
              <a:rPr lang="en-US"/>
              <a:t>At third of cases are unanimous</a:t>
            </a:r>
          </a:p>
          <a:p>
            <a:r>
              <a:rPr lang="en-US"/>
              <a:t>Usually criticized for split </a:t>
            </a:r>
            <a:r>
              <a:rPr lang="en-US" err="1"/>
              <a:t>decions</a:t>
            </a:r>
          </a:p>
        </p:txBody>
      </p:sp>
    </p:spTree>
    <p:extLst>
      <p:ext uri="{BB962C8B-B14F-4D97-AF65-F5344CB8AC3E}">
        <p14:creationId xmlns:p14="http://schemas.microsoft.com/office/powerpoint/2010/main" val="535238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570119297"/>
              </p:ext>
            </p:extLst>
          </p:nvPr>
        </p:nvSpPr>
        <p:spPr/>
        <p:txBody>
          <a:bodyPr/>
          <a:lstStyle/>
          <a:p>
            <a:r>
              <a:rPr lang="en-US"/>
              <a:t>Announcing a decision</a:t>
            </a:r>
          </a:p>
        </p:txBody>
      </p:sp>
      <p:sp>
        <p:nvSpPr>
          <p:cNvPr id="3" name="Content Placeholder 2"/>
          <p:cNvSpPr>
            <a:spLocks noGrp="1"/>
          </p:cNvSpPr>
          <p:nvPr>
            <p:ph idx="1"/>
            <p:extLst>
              <p:ext uri="{D42A27DB-BD31-4B8C-83A1-F6EECF244321}">
                <p14:modId xmlns:p14="http://schemas.microsoft.com/office/powerpoint/2010/main" val="3413379331"/>
              </p:ext>
            </p:extLst>
          </p:nvPr>
        </p:nvSpPr>
        <p:spPr/>
        <p:txBody>
          <a:bodyPr/>
          <a:lstStyle/>
          <a:p>
            <a:r>
              <a:rPr lang="en-US"/>
              <a:t>When decided in conference, it also issues written opinions.</a:t>
            </a:r>
          </a:p>
          <a:p>
            <a:r>
              <a:rPr lang="en-US"/>
              <a:t>When unanimous, the Chief Justice writes the Court's opinion.</a:t>
            </a:r>
          </a:p>
          <a:p>
            <a:r>
              <a:rPr lang="en-US"/>
              <a:t>When split, the Chief Justice may write the Majority Opinion, or assign it to an associate justice who is part of the majority.  When the Chief Justice is in the minority, the senior justice in the majority makes the decision.</a:t>
            </a:r>
          </a:p>
        </p:txBody>
      </p:sp>
    </p:spTree>
    <p:extLst>
      <p:ext uri="{BB962C8B-B14F-4D97-AF65-F5344CB8AC3E}">
        <p14:creationId xmlns:p14="http://schemas.microsoft.com/office/powerpoint/2010/main" val="2524964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3599245388"/>
              </p:ext>
            </p:extLst>
          </p:nvPr>
        </p:nvSpPr>
        <p:spPr/>
        <p:txBody>
          <a:bodyPr/>
          <a:lstStyle/>
          <a:p>
            <a:r>
              <a:rPr lang="en-US"/>
              <a:t>Majority Opinion</a:t>
            </a:r>
          </a:p>
        </p:txBody>
      </p:sp>
      <p:sp>
        <p:nvSpPr>
          <p:cNvPr id="3" name="Content Placeholder 2"/>
          <p:cNvSpPr>
            <a:spLocks noGrp="1"/>
          </p:cNvSpPr>
          <p:nvPr>
            <p:ph idx="1"/>
            <p:extLst>
              <p:ext uri="{D42A27DB-BD31-4B8C-83A1-F6EECF244321}">
                <p14:modId xmlns:p14="http://schemas.microsoft.com/office/powerpoint/2010/main" val="2010924460"/>
              </p:ext>
            </p:extLst>
          </p:nvPr>
        </p:nvSpPr>
        <p:spPr/>
        <p:txBody>
          <a:bodyPr/>
          <a:lstStyle/>
          <a:p>
            <a:r>
              <a:rPr lang="en-US"/>
              <a:t>'The Opinion of the Court"</a:t>
            </a:r>
          </a:p>
          <a:p>
            <a:r>
              <a:rPr lang="en-US"/>
              <a:t>Sets out facts, identifies issues presented, details reasons that support the majority's decision</a:t>
            </a:r>
          </a:p>
          <a:p>
            <a:r>
              <a:rPr lang="en-US"/>
              <a:t>Most opinions run dozens of pages</a:t>
            </a:r>
          </a:p>
          <a:p>
            <a:r>
              <a:rPr lang="en-US"/>
              <a:t>These become precedent-lower courts are expected to follow these precedents</a:t>
            </a:r>
          </a:p>
          <a:p>
            <a:r>
              <a:rPr lang="en-US"/>
              <a:t>Stare decisis-Let the decision stand alone</a:t>
            </a:r>
          </a:p>
        </p:txBody>
      </p:sp>
    </p:spTree>
    <p:extLst>
      <p:ext uri="{BB962C8B-B14F-4D97-AF65-F5344CB8AC3E}">
        <p14:creationId xmlns:p14="http://schemas.microsoft.com/office/powerpoint/2010/main" val="4146519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2221824204"/>
              </p:ext>
            </p:extLst>
          </p:nvPr>
        </p:nvSpPr>
        <p:spPr/>
        <p:txBody>
          <a:bodyPr/>
          <a:lstStyle/>
          <a:p>
            <a:r>
              <a:rPr lang="en-US"/>
              <a:t>Concurring Opinions</a:t>
            </a:r>
          </a:p>
        </p:txBody>
      </p:sp>
      <p:sp>
        <p:nvSpPr>
          <p:cNvPr id="3" name="Content Placeholder 2"/>
          <p:cNvSpPr>
            <a:spLocks noGrp="1"/>
          </p:cNvSpPr>
          <p:nvPr>
            <p:ph idx="1"/>
            <p:extLst>
              <p:ext uri="{D42A27DB-BD31-4B8C-83A1-F6EECF244321}">
                <p14:modId xmlns:p14="http://schemas.microsoft.com/office/powerpoint/2010/main" val="3229504811"/>
              </p:ext>
            </p:extLst>
          </p:nvPr>
        </p:nvSpPr>
        <p:spPr/>
        <p:txBody>
          <a:bodyPr/>
          <a:lstStyle/>
          <a:p>
            <a:r>
              <a:rPr lang="en-US"/>
              <a:t>One or more justices who write an opinion with the majority in order to emphasize a point not made in the majority opinion.</a:t>
            </a:r>
          </a:p>
          <a:p>
            <a:r>
              <a:rPr lang="en-US"/>
              <a:t>This opinion concurs, or agrees, with majority, but for different reasons.</a:t>
            </a:r>
          </a:p>
        </p:txBody>
      </p:sp>
    </p:spTree>
    <p:extLst>
      <p:ext uri="{BB962C8B-B14F-4D97-AF65-F5344CB8AC3E}">
        <p14:creationId xmlns:p14="http://schemas.microsoft.com/office/powerpoint/2010/main" val="1470082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3946837106"/>
              </p:ext>
            </p:extLst>
          </p:nvPr>
        </p:nvSpPr>
        <p:spPr/>
        <p:txBody>
          <a:bodyPr/>
          <a:lstStyle/>
          <a:p>
            <a:r>
              <a:rPr lang="en-US"/>
              <a:t>Dissenting Opinions</a:t>
            </a:r>
          </a:p>
        </p:txBody>
      </p:sp>
      <p:sp>
        <p:nvSpPr>
          <p:cNvPr id="3" name="Content Placeholder 2"/>
          <p:cNvSpPr>
            <a:spLocks noGrp="1"/>
          </p:cNvSpPr>
          <p:nvPr>
            <p:ph idx="1"/>
            <p:extLst>
              <p:ext uri="{D42A27DB-BD31-4B8C-83A1-F6EECF244321}">
                <p14:modId xmlns:p14="http://schemas.microsoft.com/office/powerpoint/2010/main" val="3935298635"/>
              </p:ext>
            </p:extLst>
          </p:nvPr>
        </p:nvSpPr>
        <p:spPr/>
        <p:txBody>
          <a:bodyPr/>
          <a:lstStyle/>
          <a:p>
            <a:r>
              <a:rPr lang="en-US"/>
              <a:t>One or more may be written</a:t>
            </a:r>
          </a:p>
          <a:p>
            <a:r>
              <a:rPr lang="en-US"/>
              <a:t>Justices who do not agree with the majority's decision.</a:t>
            </a:r>
          </a:p>
          <a:p>
            <a:r>
              <a:rPr lang="en-US"/>
              <a:t>These do not become precedent.</a:t>
            </a:r>
          </a:p>
          <a:p>
            <a:r>
              <a:rPr lang="en-US"/>
              <a:t>Chief Justice Charles Evans Hughes: "an appeal to the brooding spirit of the law, to the intelligence of a future day."</a:t>
            </a:r>
          </a:p>
        </p:txBody>
      </p:sp>
    </p:spTree>
    <p:extLst>
      <p:ext uri="{BB962C8B-B14F-4D97-AF65-F5344CB8AC3E}">
        <p14:creationId xmlns:p14="http://schemas.microsoft.com/office/powerpoint/2010/main" val="3689117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2691130297"/>
              </p:ext>
            </p:extLst>
          </p:nvPr>
        </p:nvSpPr>
        <p:spPr/>
        <p:txBody>
          <a:bodyPr/>
          <a:lstStyle/>
          <a:p>
            <a:r>
              <a:rPr lang="en-US"/>
              <a:t>Section 3-Inferior and Special Courts</a:t>
            </a:r>
          </a:p>
        </p:txBody>
      </p:sp>
      <p:sp>
        <p:nvSpPr>
          <p:cNvPr id="3" name="Content Placeholder 2"/>
          <p:cNvSpPr>
            <a:spLocks noGrp="1"/>
          </p:cNvSpPr>
          <p:nvPr>
            <p:ph idx="1"/>
            <p:extLst>
              <p:ext uri="{D42A27DB-BD31-4B8C-83A1-F6EECF244321}">
                <p14:modId xmlns:p14="http://schemas.microsoft.com/office/powerpoint/2010/main" val="3753664842"/>
              </p:ext>
            </p:extLst>
          </p:nvPr>
        </p:nvSpPr>
        <p:spPr/>
        <p:txBody>
          <a:bodyPr>
            <a:normAutofit fontScale="92500" lnSpcReduction="20000"/>
          </a:bodyPr>
          <a:lstStyle/>
          <a:p>
            <a:r>
              <a:rPr lang="en-US"/>
              <a:t>District courts handle more than 350,000 cases per year-80% of federal caseload</a:t>
            </a:r>
          </a:p>
          <a:p>
            <a:r>
              <a:rPr lang="en-US"/>
              <a:t>Created by the Judiciary Act of 1789</a:t>
            </a:r>
          </a:p>
          <a:p>
            <a:r>
              <a:rPr lang="en-US"/>
              <a:t>94</a:t>
            </a:r>
          </a:p>
          <a:p>
            <a:r>
              <a:rPr lang="en-US"/>
              <a:t>89 federal judiciary districts in 50 States</a:t>
            </a:r>
          </a:p>
          <a:p>
            <a:r>
              <a:rPr lang="en-US"/>
              <a:t>At least 2 judges for each district</a:t>
            </a:r>
          </a:p>
          <a:p>
            <a:r>
              <a:rPr lang="en-US"/>
              <a:t>District of Southern New York has 44 judges</a:t>
            </a:r>
          </a:p>
          <a:p>
            <a:r>
              <a:rPr lang="en-US"/>
              <a:t>Cases can be heard by a single judge, or a panel of 3 judges</a:t>
            </a:r>
          </a:p>
          <a:p>
            <a:r>
              <a:rPr lang="en-US"/>
              <a:t>Panels usually hear civil rights, voting rights, and anti-trust cases.</a:t>
            </a:r>
          </a:p>
        </p:txBody>
      </p:sp>
    </p:spTree>
    <p:extLst>
      <p:ext uri="{BB962C8B-B14F-4D97-AF65-F5344CB8AC3E}">
        <p14:creationId xmlns:p14="http://schemas.microsoft.com/office/powerpoint/2010/main" val="25631615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2346191713"/>
              </p:ext>
            </p:extLst>
          </p:nvPr>
        </p:nvSpPr>
        <p:spPr/>
        <p:txBody>
          <a:bodyPr/>
          <a:lstStyle/>
          <a:p>
            <a:r>
              <a:rPr lang="en-US"/>
              <a:t>Courts focused on terrorism</a:t>
            </a:r>
          </a:p>
        </p:txBody>
      </p:sp>
      <p:sp>
        <p:nvSpPr>
          <p:cNvPr id="3" name="Content Placeholder 2"/>
          <p:cNvSpPr>
            <a:spLocks noGrp="1"/>
          </p:cNvSpPr>
          <p:nvPr>
            <p:ph idx="1"/>
            <p:extLst>
              <p:ext uri="{D42A27DB-BD31-4B8C-83A1-F6EECF244321}">
                <p14:modId xmlns:p14="http://schemas.microsoft.com/office/powerpoint/2010/main" val="3555147850"/>
              </p:ext>
            </p:extLst>
          </p:nvPr>
        </p:nvSpPr>
        <p:spPr/>
        <p:txBody>
          <a:bodyPr/>
          <a:lstStyle/>
          <a:p>
            <a:r>
              <a:rPr lang="en-US"/>
              <a:t>Foreign Intelligence Surveillance Court (1978) (FISA)- 11 federal district court judges appointed to 7 year terms by The Chief Justice.</a:t>
            </a:r>
          </a:p>
          <a:p>
            <a:r>
              <a:rPr lang="en-US"/>
              <a:t>Meets in secret and can secretly issue search warrants.</a:t>
            </a:r>
          </a:p>
          <a:p>
            <a:r>
              <a:rPr lang="en-US"/>
              <a:t>Alien Terrorist Removal Court (1996)-5 district court judges appointed by Chief Justice to 5 year terms. Decides if persons identified by the Attorney General as alien terrorists should be expelled from the country.</a:t>
            </a:r>
          </a:p>
        </p:txBody>
      </p:sp>
    </p:spTree>
    <p:extLst>
      <p:ext uri="{BB962C8B-B14F-4D97-AF65-F5344CB8AC3E}">
        <p14:creationId xmlns:p14="http://schemas.microsoft.com/office/powerpoint/2010/main" val="33807573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442472613"/>
              </p:ext>
            </p:extLst>
          </p:nvPr>
        </p:nvSpPr>
        <p:spPr/>
        <p:txBody>
          <a:bodyPr/>
          <a:lstStyle/>
          <a:p>
            <a:r>
              <a:rPr lang="en-US"/>
              <a:t>District Court Jurisdiction</a:t>
            </a:r>
          </a:p>
        </p:txBody>
      </p:sp>
      <p:sp>
        <p:nvSpPr>
          <p:cNvPr id="3" name="Content Placeholder 2"/>
          <p:cNvSpPr>
            <a:spLocks noGrp="1"/>
          </p:cNvSpPr>
          <p:nvPr>
            <p:ph idx="1"/>
            <p:extLst>
              <p:ext uri="{D42A27DB-BD31-4B8C-83A1-F6EECF244321}">
                <p14:modId xmlns:p14="http://schemas.microsoft.com/office/powerpoint/2010/main" val="3910861686"/>
              </p:ext>
            </p:extLst>
          </p:nvPr>
        </p:nvSpPr>
        <p:spPr/>
        <p:txBody>
          <a:bodyPr/>
          <a:lstStyle/>
          <a:p>
            <a:r>
              <a:rPr lang="en-US"/>
              <a:t>Have original jurisdiction in 80% of cases heard within federal court system</a:t>
            </a:r>
          </a:p>
          <a:p>
            <a:r>
              <a:rPr lang="en-US"/>
              <a:t>Criminal cases-defendant is accused and tried of committing a federal crime. Ex-tax evasion, bank robbery, kidnapping, mail fraud, terrorism, public lands, civil rights</a:t>
            </a:r>
          </a:p>
          <a:p>
            <a:r>
              <a:rPr lang="en-US"/>
              <a:t>Civil case- a dispute where the plaintiff (person bringing suit) sues the defendant (the person in which the complaint is filed against) for breach of contract and seeks damages (money) for harm done by the defendant.</a:t>
            </a:r>
          </a:p>
        </p:txBody>
      </p:sp>
    </p:spTree>
    <p:extLst>
      <p:ext uri="{BB962C8B-B14F-4D97-AF65-F5344CB8AC3E}">
        <p14:creationId xmlns:p14="http://schemas.microsoft.com/office/powerpoint/2010/main" val="33707898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1689628737"/>
              </p:ext>
            </p:extLst>
          </p:nvPr>
        </p:nvSpPr>
        <p:spPr/>
        <p:txBody>
          <a:bodyPr>
            <a:normAutofit fontScale="90000"/>
          </a:bodyPr>
          <a:lstStyle/>
          <a:p>
            <a:r>
              <a:rPr lang="en-US"/>
              <a:t>Structure and Role of Federal Courts of Appeal</a:t>
            </a:r>
          </a:p>
        </p:txBody>
      </p:sp>
      <p:sp>
        <p:nvSpPr>
          <p:cNvPr id="3" name="Content Placeholder 2"/>
          <p:cNvSpPr>
            <a:spLocks noGrp="1"/>
          </p:cNvSpPr>
          <p:nvPr>
            <p:ph idx="1"/>
            <p:extLst>
              <p:ext uri="{D42A27DB-BD31-4B8C-83A1-F6EECF244321}">
                <p14:modId xmlns:p14="http://schemas.microsoft.com/office/powerpoint/2010/main" val="2313968276"/>
              </p:ext>
            </p:extLst>
          </p:nvPr>
        </p:nvSpPr>
        <p:spPr/>
        <p:txBody>
          <a:bodyPr/>
          <a:lstStyle/>
          <a:p>
            <a:r>
              <a:rPr lang="en-US"/>
              <a:t>Gatekeepers to relieve Supreme Court of its docket (cases to be heard)</a:t>
            </a:r>
          </a:p>
          <a:p>
            <a:r>
              <a:rPr lang="en-US"/>
              <a:t>13 courts of appeal</a:t>
            </a:r>
          </a:p>
          <a:p>
            <a:r>
              <a:rPr lang="en-US"/>
              <a:t>Country is divided into 12 judicial circuits-one court of appeals for each district plus the District of Columbia </a:t>
            </a:r>
          </a:p>
        </p:txBody>
      </p:sp>
    </p:spTree>
    <p:extLst>
      <p:ext uri="{BB962C8B-B14F-4D97-AF65-F5344CB8AC3E}">
        <p14:creationId xmlns:p14="http://schemas.microsoft.com/office/powerpoint/2010/main" val="2796895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576848465"/>
              </p:ext>
            </p:extLst>
          </p:nvPr>
        </p:nvSpPr>
        <p:spPr/>
        <p:txBody>
          <a:bodyPr/>
          <a:lstStyle/>
          <a:p>
            <a:r>
              <a:rPr lang="en-US"/>
              <a:t>Inferior Courts</a:t>
            </a:r>
          </a:p>
        </p:txBody>
      </p:sp>
      <p:sp>
        <p:nvSpPr>
          <p:cNvPr id="3" name="Content Placeholder 2"/>
          <p:cNvSpPr>
            <a:spLocks noGrp="1"/>
          </p:cNvSpPr>
          <p:nvPr>
            <p:ph idx="1"/>
            <p:extLst>
              <p:ext uri="{D42A27DB-BD31-4B8C-83A1-F6EECF244321}">
                <p14:modId xmlns:p14="http://schemas.microsoft.com/office/powerpoint/2010/main" val="3581438530"/>
              </p:ext>
            </p:extLst>
          </p:nvPr>
        </p:nvSpPr>
        <p:spPr/>
        <p:txBody>
          <a:bodyPr/>
          <a:lstStyle/>
          <a:p>
            <a:r>
              <a:rPr lang="en-US"/>
              <a:t>Constitutional Courts: Court of Appeals, District Court, U.S. Court of International Trade </a:t>
            </a:r>
          </a:p>
          <a:p>
            <a:r>
              <a:rPr lang="en-US"/>
              <a:t>Special Court: Article I Courts or legislative courts. U.S. Court of Appeals for Veteran Claims, Armed Forces, U.S. Tax Court</a:t>
            </a:r>
          </a:p>
        </p:txBody>
      </p:sp>
    </p:spTree>
    <p:extLst>
      <p:ext uri="{BB962C8B-B14F-4D97-AF65-F5344CB8AC3E}">
        <p14:creationId xmlns:p14="http://schemas.microsoft.com/office/powerpoint/2010/main" val="31892752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1463883260"/>
              </p:ext>
            </p:extLst>
          </p:nvPr>
        </p:nvSpPr>
        <p:spPr/>
        <p:txBody>
          <a:bodyPr/>
          <a:lstStyle/>
          <a:p>
            <a:r>
              <a:rPr lang="en-US"/>
              <a:t>Appellate Court Judges</a:t>
            </a:r>
          </a:p>
        </p:txBody>
      </p:sp>
      <p:sp>
        <p:nvSpPr>
          <p:cNvPr id="3" name="Content Placeholder 2"/>
          <p:cNvSpPr>
            <a:spLocks noGrp="1"/>
          </p:cNvSpPr>
          <p:nvPr>
            <p:ph idx="1"/>
            <p:extLst>
              <p:ext uri="{D42A27DB-BD31-4B8C-83A1-F6EECF244321}">
                <p14:modId xmlns:p14="http://schemas.microsoft.com/office/powerpoint/2010/main" val="2146515155"/>
              </p:ext>
            </p:extLst>
          </p:nvPr>
        </p:nvSpPr>
        <p:spPr/>
        <p:txBody>
          <a:bodyPr/>
          <a:lstStyle/>
          <a:p>
            <a:r>
              <a:rPr lang="en-US"/>
              <a:t> Each district has 6 to 28 judges (179 total)</a:t>
            </a:r>
          </a:p>
          <a:p>
            <a:r>
              <a:rPr lang="en-US"/>
              <a:t>A justice of the Supreme Court is assigned to each district</a:t>
            </a:r>
          </a:p>
          <a:p>
            <a:r>
              <a:rPr lang="en-US"/>
              <a:t>Ex-11th Circuit-Alabama, Florida, and Georgia. 12 judges and Associate Justice Clarence Thomas</a:t>
            </a:r>
          </a:p>
          <a:p>
            <a:r>
              <a:rPr lang="en-US"/>
              <a:t>Hold sessions in major cities within the district</a:t>
            </a:r>
          </a:p>
        </p:txBody>
      </p:sp>
    </p:spTree>
    <p:extLst>
      <p:ext uri="{BB962C8B-B14F-4D97-AF65-F5344CB8AC3E}">
        <p14:creationId xmlns:p14="http://schemas.microsoft.com/office/powerpoint/2010/main" val="21487343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1397192304"/>
              </p:ext>
            </p:extLst>
          </p:nvPr>
        </p:nvSpPr>
        <p:spPr/>
        <p:txBody>
          <a:bodyPr/>
          <a:lstStyle/>
          <a:p>
            <a:r>
              <a:rPr lang="en-US"/>
              <a:t>Circuit-based Appellate Court Jurisdiction</a:t>
            </a:r>
            <a:endParaRPr lang="en-US" err="1"/>
          </a:p>
        </p:txBody>
      </p:sp>
      <p:sp>
        <p:nvSpPr>
          <p:cNvPr id="3" name="Content Placeholder 2"/>
          <p:cNvSpPr>
            <a:spLocks noGrp="1"/>
          </p:cNvSpPr>
          <p:nvPr>
            <p:ph idx="1"/>
            <p:extLst>
              <p:ext uri="{D42A27DB-BD31-4B8C-83A1-F6EECF244321}">
                <p14:modId xmlns:p14="http://schemas.microsoft.com/office/powerpoint/2010/main" val="3314102283"/>
              </p:ext>
            </p:extLst>
          </p:nvPr>
        </p:nvSpPr>
        <p:spPr/>
        <p:txBody>
          <a:bodyPr/>
          <a:lstStyle/>
          <a:p>
            <a:r>
              <a:rPr lang="en-US"/>
              <a:t>The 13 Court of Appeals only have appellate jurisdiction</a:t>
            </a:r>
          </a:p>
          <a:p>
            <a:r>
              <a:rPr lang="en-US"/>
              <a:t>Most cases come from the district courts within their circuit.</a:t>
            </a:r>
          </a:p>
          <a:p>
            <a:r>
              <a:rPr lang="en-US"/>
              <a:t>Can hear appeals from decisions of federal regulatory agencies</a:t>
            </a:r>
          </a:p>
          <a:p>
            <a:r>
              <a:rPr lang="en-US"/>
              <a:t>Court of Appeals for the Federal Circuit-jurisdiction is nationwide</a:t>
            </a:r>
          </a:p>
        </p:txBody>
      </p:sp>
    </p:spTree>
    <p:extLst>
      <p:ext uri="{BB962C8B-B14F-4D97-AF65-F5344CB8AC3E}">
        <p14:creationId xmlns:p14="http://schemas.microsoft.com/office/powerpoint/2010/main" val="17136536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3660265392"/>
              </p:ext>
            </p:extLst>
          </p:nvPr>
        </p:nvSpPr>
        <p:spPr/>
        <p:txBody>
          <a:bodyPr/>
          <a:lstStyle/>
          <a:p>
            <a:r>
              <a:rPr lang="en-US"/>
              <a:t>Role of Appellate Court</a:t>
            </a:r>
          </a:p>
        </p:txBody>
      </p:sp>
      <p:sp>
        <p:nvSpPr>
          <p:cNvPr id="3" name="Content Placeholder 2"/>
          <p:cNvSpPr>
            <a:spLocks noGrp="1"/>
          </p:cNvSpPr>
          <p:nvPr>
            <p:ph idx="1"/>
            <p:extLst>
              <p:ext uri="{D42A27DB-BD31-4B8C-83A1-F6EECF244321}">
                <p14:modId xmlns:p14="http://schemas.microsoft.com/office/powerpoint/2010/main" val="1156108513"/>
              </p:ext>
            </p:extLst>
          </p:nvPr>
        </p:nvSpPr>
        <p:spPr/>
        <p:txBody>
          <a:bodyPr/>
          <a:lstStyle/>
          <a:p>
            <a:r>
              <a:rPr lang="en-US"/>
              <a:t>Do not conduct trials or accept new evidence</a:t>
            </a:r>
          </a:p>
          <a:p>
            <a:r>
              <a:rPr lang="en-US"/>
              <a:t>They review the record-the transcript of the proceedings-ponder oral and written arguments</a:t>
            </a:r>
          </a:p>
        </p:txBody>
      </p:sp>
    </p:spTree>
    <p:extLst>
      <p:ext uri="{BB962C8B-B14F-4D97-AF65-F5344CB8AC3E}">
        <p14:creationId xmlns:p14="http://schemas.microsoft.com/office/powerpoint/2010/main" val="26228769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1393115694"/>
              </p:ext>
            </p:extLst>
          </p:nvPr>
        </p:nvSpPr>
        <p:spPr/>
        <p:txBody>
          <a:bodyPr/>
          <a:lstStyle/>
          <a:p>
            <a:r>
              <a:rPr lang="en-US"/>
              <a:t>Court of International Trade</a:t>
            </a:r>
          </a:p>
        </p:txBody>
      </p:sp>
      <p:sp>
        <p:nvSpPr>
          <p:cNvPr id="3" name="Content Placeholder 2"/>
          <p:cNvSpPr>
            <a:spLocks noGrp="1"/>
          </p:cNvSpPr>
          <p:nvPr>
            <p:ph idx="1"/>
            <p:extLst>
              <p:ext uri="{D42A27DB-BD31-4B8C-83A1-F6EECF244321}">
                <p14:modId xmlns:p14="http://schemas.microsoft.com/office/powerpoint/2010/main" val="3528624400"/>
              </p:ext>
            </p:extLst>
          </p:nvPr>
        </p:nvSpPr>
        <p:spPr/>
        <p:txBody>
          <a:bodyPr>
            <a:normAutofit fontScale="92500"/>
          </a:bodyPr>
          <a:lstStyle/>
          <a:p>
            <a:r>
              <a:rPr lang="en-US"/>
              <a:t>Article III court-created in 1890, and restructured as a constitutional court in 1980</a:t>
            </a:r>
          </a:p>
          <a:p>
            <a:r>
              <a:rPr lang="en-US"/>
              <a:t>Nine judges including chief judge-appointed by the President</a:t>
            </a:r>
          </a:p>
          <a:p>
            <a:r>
              <a:rPr lang="en-US"/>
              <a:t>Court of first instance-trial court</a:t>
            </a:r>
          </a:p>
          <a:p>
            <a:r>
              <a:rPr lang="en-US"/>
              <a:t>Tries all civil (not criminal) cases that arise out of federal customs and trade related laws.</a:t>
            </a:r>
          </a:p>
          <a:p>
            <a:r>
              <a:rPr lang="en-US"/>
              <a:t>Judges sit in panels of three</a:t>
            </a:r>
          </a:p>
          <a:p>
            <a:r>
              <a:rPr lang="en-US"/>
              <a:t>Jury trials held in New Orleans, Boston, New York, and San Francisco</a:t>
            </a:r>
          </a:p>
        </p:txBody>
      </p:sp>
    </p:spTree>
    <p:extLst>
      <p:ext uri="{BB962C8B-B14F-4D97-AF65-F5344CB8AC3E}">
        <p14:creationId xmlns:p14="http://schemas.microsoft.com/office/powerpoint/2010/main" val="7883086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3677974321"/>
              </p:ext>
            </p:extLst>
          </p:nvPr>
        </p:nvSpPr>
        <p:spPr/>
        <p:txBody>
          <a:bodyPr/>
          <a:lstStyle/>
          <a:p>
            <a:r>
              <a:rPr lang="en-US"/>
              <a:t>Special Courts-Military Justice</a:t>
            </a:r>
          </a:p>
        </p:txBody>
      </p:sp>
      <p:sp>
        <p:nvSpPr>
          <p:cNvPr id="3" name="Content Placeholder 2"/>
          <p:cNvSpPr>
            <a:spLocks noGrp="1"/>
          </p:cNvSpPr>
          <p:nvPr>
            <p:ph idx="1"/>
            <p:extLst>
              <p:ext uri="{D42A27DB-BD31-4B8C-83A1-F6EECF244321}">
                <p14:modId xmlns:p14="http://schemas.microsoft.com/office/powerpoint/2010/main" val="1274730738"/>
              </p:ext>
            </p:extLst>
          </p:nvPr>
        </p:nvSpPr>
        <p:spPr/>
        <p:txBody>
          <a:bodyPr>
            <a:normAutofit fontScale="92500" lnSpcReduction="20000"/>
          </a:bodyPr>
          <a:lstStyle/>
          <a:p>
            <a:r>
              <a:rPr lang="en-US"/>
              <a:t>Congress create system of military courts in 1789 for each branch</a:t>
            </a:r>
          </a:p>
          <a:p>
            <a:r>
              <a:rPr lang="en-US"/>
              <a:t>Expressed power to "make rules for the government and regulation of the land and naval forces.</a:t>
            </a:r>
          </a:p>
          <a:p>
            <a:r>
              <a:rPr lang="en-US"/>
              <a:t>Courts-Martial- military courts. Not part of the federal system</a:t>
            </a:r>
          </a:p>
          <a:p>
            <a:r>
              <a:rPr lang="en-US"/>
              <a:t>Serve special disciplinary needs of the military</a:t>
            </a:r>
          </a:p>
          <a:p>
            <a:r>
              <a:rPr lang="en-US"/>
              <a:t>All lawyers, judges, prosecutors, court reporters are members of the military</a:t>
            </a:r>
          </a:p>
          <a:p>
            <a:r>
              <a:rPr lang="en-US"/>
              <a:t>Conduct trials for military members accuse of breaking military law</a:t>
            </a:r>
          </a:p>
          <a:p>
            <a:r>
              <a:rPr lang="en-US"/>
              <a:t>Only 2/3 of the panel must agree on guilty verdict</a:t>
            </a:r>
          </a:p>
        </p:txBody>
      </p:sp>
    </p:spTree>
    <p:extLst>
      <p:ext uri="{BB962C8B-B14F-4D97-AF65-F5344CB8AC3E}">
        <p14:creationId xmlns:p14="http://schemas.microsoft.com/office/powerpoint/2010/main" val="19864832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2119709629"/>
              </p:ext>
            </p:extLst>
          </p:nvPr>
        </p:nvSpPr>
        <p:spPr/>
        <p:txBody>
          <a:bodyPr>
            <a:normAutofit/>
          </a:bodyPr>
          <a:lstStyle/>
          <a:p>
            <a:r>
              <a:rPr lang="en-US"/>
              <a:t>Other Military Courts</a:t>
            </a:r>
          </a:p>
        </p:txBody>
      </p:sp>
      <p:sp>
        <p:nvSpPr>
          <p:cNvPr id="3" name="Content Placeholder 2"/>
          <p:cNvSpPr>
            <a:spLocks noGrp="1"/>
          </p:cNvSpPr>
          <p:nvPr>
            <p:ph idx="1"/>
            <p:extLst>
              <p:ext uri="{D42A27DB-BD31-4B8C-83A1-F6EECF244321}">
                <p14:modId xmlns:p14="http://schemas.microsoft.com/office/powerpoint/2010/main" val="3642002431"/>
              </p:ext>
            </p:extLst>
          </p:nvPr>
        </p:nvSpPr>
        <p:spPr/>
        <p:txBody>
          <a:bodyPr/>
          <a:lstStyle/>
          <a:p>
            <a:r>
              <a:rPr lang="en-US"/>
              <a:t>Court of Appeals for the Armed Forces-appellate court that is a civilian tribunal (part of Judicial branch). Can appeal to Supreme Court</a:t>
            </a:r>
          </a:p>
          <a:p>
            <a:r>
              <a:rPr lang="en-US"/>
              <a:t>Court of Appeals for Veterans Claims-Created by Congress in 1988. Hears appeals from the decisions made by the VA, such as claims denied by the VA</a:t>
            </a:r>
          </a:p>
          <a:p>
            <a:r>
              <a:rPr lang="en-US"/>
              <a:t>Military Commissions- created in 2001. Outside of the courts-martial to try unlawful enemy combatants captured in Iraq and Afghanistan. Obama suspended these</a:t>
            </a:r>
          </a:p>
        </p:txBody>
      </p:sp>
    </p:spTree>
    <p:extLst>
      <p:ext uri="{BB962C8B-B14F-4D97-AF65-F5344CB8AC3E}">
        <p14:creationId xmlns:p14="http://schemas.microsoft.com/office/powerpoint/2010/main" val="9387871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2553300240"/>
              </p:ext>
            </p:extLst>
          </p:nvPr>
        </p:nvSpPr>
        <p:spPr/>
        <p:txBody>
          <a:bodyPr/>
          <a:lstStyle/>
          <a:p>
            <a:r>
              <a:rPr lang="en-US"/>
              <a:t>Other Special Courts</a:t>
            </a:r>
          </a:p>
        </p:txBody>
      </p:sp>
      <p:sp>
        <p:nvSpPr>
          <p:cNvPr id="3" name="Content Placeholder 2"/>
          <p:cNvSpPr>
            <a:spLocks noGrp="1"/>
          </p:cNvSpPr>
          <p:nvPr>
            <p:ph idx="1"/>
            <p:extLst>
              <p:ext uri="{D42A27DB-BD31-4B8C-83A1-F6EECF244321}">
                <p14:modId xmlns:p14="http://schemas.microsoft.com/office/powerpoint/2010/main" val="3222975053"/>
              </p:ext>
            </p:extLst>
          </p:nvPr>
        </p:nvSpPr>
        <p:spPr/>
        <p:txBody>
          <a:bodyPr>
            <a:normAutofit/>
          </a:bodyPr>
          <a:lstStyle/>
          <a:p>
            <a:r>
              <a:rPr lang="en-US"/>
              <a:t>The Court of Federal Claims-Only place where the U.S. Government can be sued</a:t>
            </a:r>
          </a:p>
          <a:p>
            <a:r>
              <a:rPr lang="en-US"/>
              <a:t>Territorial Courts-Courts in Virgin Islands, Guam, Northern Mariana Islands</a:t>
            </a:r>
          </a:p>
          <a:p>
            <a:r>
              <a:rPr lang="en-US"/>
              <a:t>District of Columbia Courts-Judicial System for nation's capital</a:t>
            </a:r>
          </a:p>
          <a:p>
            <a:r>
              <a:rPr lang="en-US"/>
              <a:t>United Tax Court- Independent, not part of federal court system. All are civil cases involving disputes over application of tax laws. Most cases are generated by the IRS</a:t>
            </a:r>
          </a:p>
        </p:txBody>
      </p:sp>
    </p:spTree>
    <p:extLst>
      <p:ext uri="{BB962C8B-B14F-4D97-AF65-F5344CB8AC3E}">
        <p14:creationId xmlns:p14="http://schemas.microsoft.com/office/powerpoint/2010/main" val="2896771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4044969463"/>
              </p:ext>
            </p:extLst>
          </p:nvPr>
        </p:nvSpPr>
        <p:spPr/>
        <p:txBody>
          <a:bodyPr/>
          <a:lstStyle/>
          <a:p>
            <a:r>
              <a:rPr lang="en-US"/>
              <a:t>Jurisdiction</a:t>
            </a:r>
          </a:p>
        </p:txBody>
      </p:sp>
      <p:sp>
        <p:nvSpPr>
          <p:cNvPr id="3" name="Content Placeholder 2"/>
          <p:cNvSpPr>
            <a:spLocks noGrp="1"/>
          </p:cNvSpPr>
          <p:nvPr>
            <p:ph idx="1"/>
            <p:extLst>
              <p:ext uri="{D42A27DB-BD31-4B8C-83A1-F6EECF244321}">
                <p14:modId xmlns:p14="http://schemas.microsoft.com/office/powerpoint/2010/main" val="3533939429"/>
              </p:ext>
            </p:extLst>
          </p:nvPr>
        </p:nvSpPr>
        <p:spPr/>
        <p:txBody>
          <a:bodyPr/>
          <a:lstStyle/>
          <a:p>
            <a:r>
              <a:rPr lang="en-US"/>
              <a:t>The authority of the court to hear and try a case</a:t>
            </a:r>
          </a:p>
          <a:p>
            <a:r>
              <a:rPr lang="en-US"/>
              <a:t>The Constitution gives federal courts jurisdiction only in certain cases</a:t>
            </a:r>
          </a:p>
          <a:p>
            <a:r>
              <a:rPr lang="en-US"/>
              <a:t>Based on subject matter or the parties involve in the case.</a:t>
            </a:r>
          </a:p>
        </p:txBody>
      </p:sp>
    </p:spTree>
    <p:extLst>
      <p:ext uri="{BB962C8B-B14F-4D97-AF65-F5344CB8AC3E}">
        <p14:creationId xmlns:p14="http://schemas.microsoft.com/office/powerpoint/2010/main" val="958330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3505274023"/>
              </p:ext>
            </p:extLst>
          </p:nvPr>
        </p:nvSpPr>
        <p:spPr/>
        <p:txBody>
          <a:bodyPr/>
          <a:lstStyle/>
          <a:p>
            <a:r>
              <a:rPr lang="en-US"/>
              <a:t>Subject Matter</a:t>
            </a:r>
          </a:p>
        </p:txBody>
      </p:sp>
      <p:sp>
        <p:nvSpPr>
          <p:cNvPr id="3" name="Content Placeholder 2"/>
          <p:cNvSpPr>
            <a:spLocks noGrp="1"/>
          </p:cNvSpPr>
          <p:nvPr>
            <p:ph idx="1"/>
            <p:extLst>
              <p:ext uri="{D42A27DB-BD31-4B8C-83A1-F6EECF244321}">
                <p14:modId xmlns:p14="http://schemas.microsoft.com/office/powerpoint/2010/main" val="651342898"/>
              </p:ext>
            </p:extLst>
          </p:nvPr>
        </p:nvSpPr>
        <p:spPr/>
        <p:txBody>
          <a:bodyPr/>
          <a:lstStyle/>
          <a:p>
            <a:r>
              <a:rPr lang="en-US"/>
              <a:t>The courts may hear a case if it involves a 'federal question'- if the case involves the Constitution, federal statute or treaty.</a:t>
            </a:r>
          </a:p>
          <a:p>
            <a:r>
              <a:rPr lang="en-US"/>
              <a:t>Admiralty Law- what happens on the high seas or navigable water of the U.S.</a:t>
            </a:r>
            <a:endParaRPr>
              <a:solidFill>
                <a:schemeClr val="tx1"/>
              </a:solidFill>
            </a:endParaRPr>
          </a:p>
          <a:p>
            <a:r>
              <a:rPr lang="en-US"/>
              <a:t>Maritime Law-What happens on land but related to water. Ex. Crime at a dockside</a:t>
            </a:r>
          </a:p>
          <a:p>
            <a:endParaRPr lang="en-US"/>
          </a:p>
        </p:txBody>
      </p:sp>
    </p:spTree>
    <p:extLst>
      <p:ext uri="{BB962C8B-B14F-4D97-AF65-F5344CB8AC3E}">
        <p14:creationId xmlns:p14="http://schemas.microsoft.com/office/powerpoint/2010/main" val="3388241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107215293"/>
              </p:ext>
            </p:extLst>
          </p:nvPr>
        </p:nvSpPr>
        <p:spPr/>
        <p:txBody>
          <a:bodyPr/>
          <a:lstStyle/>
          <a:p>
            <a:r>
              <a:rPr lang="en-US"/>
              <a:t>Involved Parties</a:t>
            </a:r>
          </a:p>
        </p:txBody>
      </p:sp>
      <p:sp>
        <p:nvSpPr>
          <p:cNvPr id="3" name="Content Placeholder 2"/>
          <p:cNvSpPr>
            <a:spLocks noGrp="1"/>
          </p:cNvSpPr>
          <p:nvPr>
            <p:ph idx="1"/>
            <p:extLst>
              <p:ext uri="{D42A27DB-BD31-4B8C-83A1-F6EECF244321}">
                <p14:modId xmlns:p14="http://schemas.microsoft.com/office/powerpoint/2010/main" val="1609002063"/>
              </p:ext>
            </p:extLst>
          </p:nvPr>
        </p:nvSpPr>
        <p:spPr/>
        <p:txBody>
          <a:bodyPr>
            <a:normAutofit fontScale="92500" lnSpcReduction="10000"/>
          </a:bodyPr>
          <a:lstStyle/>
          <a:p>
            <a:r>
              <a:rPr lang="en-US"/>
              <a:t>The United States or one of its officers or agencies</a:t>
            </a:r>
          </a:p>
          <a:p>
            <a:r>
              <a:rPr lang="en-US"/>
              <a:t>An ambassador, consul, or other representative of a foreign government</a:t>
            </a:r>
          </a:p>
          <a:p>
            <a:r>
              <a:rPr lang="en-US"/>
              <a:t>One of the 50 States suing another State, a resident of another state, a foreign government or one of its subjects</a:t>
            </a:r>
          </a:p>
          <a:p>
            <a:r>
              <a:rPr lang="en-US"/>
              <a:t>A citizen of one State suing a citizen of another State</a:t>
            </a:r>
          </a:p>
          <a:p>
            <a:r>
              <a:rPr lang="en-US"/>
              <a:t>An American citizen suing a foreign government or one of its subjects</a:t>
            </a:r>
          </a:p>
          <a:p>
            <a:r>
              <a:rPr lang="en-US"/>
              <a:t>A citizen of a State suing another citizen of the same State where both claim title to land under grants from different States</a:t>
            </a:r>
          </a:p>
        </p:txBody>
      </p:sp>
    </p:spTree>
    <p:extLst>
      <p:ext uri="{BB962C8B-B14F-4D97-AF65-F5344CB8AC3E}">
        <p14:creationId xmlns:p14="http://schemas.microsoft.com/office/powerpoint/2010/main" val="3229047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1973311781"/>
              </p:ext>
            </p:extLst>
          </p:nvPr>
        </p:nvSpPr>
        <p:spPr/>
        <p:txBody>
          <a:bodyPr/>
          <a:lstStyle/>
          <a:p>
            <a:r>
              <a:rPr lang="en-US"/>
              <a:t>Types of Jurisdiction</a:t>
            </a:r>
          </a:p>
        </p:txBody>
      </p:sp>
      <p:sp>
        <p:nvSpPr>
          <p:cNvPr id="3" name="Content Placeholder 2"/>
          <p:cNvSpPr>
            <a:spLocks noGrp="1"/>
          </p:cNvSpPr>
          <p:nvPr>
            <p:ph idx="1"/>
            <p:extLst>
              <p:ext uri="{D42A27DB-BD31-4B8C-83A1-F6EECF244321}">
                <p14:modId xmlns:p14="http://schemas.microsoft.com/office/powerpoint/2010/main" val="2776969121"/>
              </p:ext>
            </p:extLst>
          </p:nvPr>
        </p:nvSpPr>
        <p:spPr/>
        <p:txBody>
          <a:bodyPr>
            <a:normAutofit lnSpcReduction="10000"/>
          </a:bodyPr>
          <a:lstStyle/>
          <a:p>
            <a:r>
              <a:rPr lang="en-US"/>
              <a:t>Exclusive Jurisdiction-cases that can only be tried in a federal court. Ex- suing an ambassador, infringement of copyright or a patent</a:t>
            </a:r>
          </a:p>
          <a:p>
            <a:r>
              <a:rPr lang="en-US"/>
              <a:t>Concurrent Jurisdiction- a case that can be tried at the federal level or at the state level. Ex-disputes involving citizens of different states</a:t>
            </a:r>
          </a:p>
          <a:p>
            <a:r>
              <a:rPr lang="en-US"/>
              <a:t>Original Jurisdiction- The court of first instance. Where the case is first heard</a:t>
            </a:r>
          </a:p>
          <a:p>
            <a:r>
              <a:rPr lang="en-US"/>
              <a:t>Appellate Jurisdiction- A court hearing a case based on an appeal from a lower court. Did the lower court act in accord with applicable law?</a:t>
            </a:r>
          </a:p>
        </p:txBody>
      </p:sp>
    </p:spTree>
    <p:extLst>
      <p:ext uri="{BB962C8B-B14F-4D97-AF65-F5344CB8AC3E}">
        <p14:creationId xmlns:p14="http://schemas.microsoft.com/office/powerpoint/2010/main" val="735048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3007783122"/>
              </p:ext>
            </p:extLst>
          </p:nvPr>
        </p:nvSpPr>
        <p:spPr/>
        <p:txBody>
          <a:bodyPr/>
          <a:lstStyle/>
          <a:p>
            <a:r>
              <a:rPr lang="en-US"/>
              <a:t>Federal Judges and Court Officers</a:t>
            </a:r>
          </a:p>
        </p:txBody>
      </p:sp>
      <p:sp>
        <p:nvSpPr>
          <p:cNvPr id="3" name="Content Placeholder 2"/>
          <p:cNvSpPr>
            <a:spLocks noGrp="1"/>
          </p:cNvSpPr>
          <p:nvPr>
            <p:ph idx="1"/>
            <p:extLst>
              <p:ext uri="{D42A27DB-BD31-4B8C-83A1-F6EECF244321}">
                <p14:modId xmlns:p14="http://schemas.microsoft.com/office/powerpoint/2010/main" val="1431654288"/>
              </p:ext>
            </p:extLst>
          </p:nvPr>
        </p:nvSpPr>
        <p:spPr/>
        <p:txBody>
          <a:bodyPr/>
          <a:lstStyle/>
          <a:p>
            <a:r>
              <a:rPr lang="en-US"/>
              <a:t>Based on Article II, Section 2, Clause 2, the President can nominate judges of the Supreme Court with the advice and consent of the Senate</a:t>
            </a:r>
          </a:p>
          <a:p>
            <a:r>
              <a:rPr lang="en-US"/>
              <a:t>Senatorial courtesy- letting the Senator from a State have a say in which federal judges will be appointed to courts within that State</a:t>
            </a:r>
          </a:p>
          <a:p>
            <a:r>
              <a:rPr lang="en-US"/>
              <a:t>No age, residence, or citizenship requirements</a:t>
            </a:r>
          </a:p>
          <a:p>
            <a:r>
              <a:rPr lang="en-US"/>
              <a:t>No requirement for professional background in law</a:t>
            </a:r>
          </a:p>
        </p:txBody>
      </p:sp>
    </p:spTree>
    <p:extLst>
      <p:ext uri="{BB962C8B-B14F-4D97-AF65-F5344CB8AC3E}">
        <p14:creationId xmlns:p14="http://schemas.microsoft.com/office/powerpoint/2010/main" val="843867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3810393786"/>
              </p:ext>
            </p:extLst>
          </p:nvPr>
        </p:nvSpPr>
        <p:spPr/>
        <p:txBody>
          <a:bodyPr/>
          <a:lstStyle/>
          <a:p>
            <a:r>
              <a:rPr lang="en-US"/>
              <a:t>Choosing Judges</a:t>
            </a:r>
          </a:p>
        </p:txBody>
      </p:sp>
      <p:sp>
        <p:nvSpPr>
          <p:cNvPr id="3" name="Content Placeholder 2"/>
          <p:cNvSpPr>
            <a:spLocks noGrp="1"/>
          </p:cNvSpPr>
          <p:nvPr>
            <p:ph idx="1"/>
            <p:extLst>
              <p:ext uri="{D42A27DB-BD31-4B8C-83A1-F6EECF244321}">
                <p14:modId xmlns:p14="http://schemas.microsoft.com/office/powerpoint/2010/main" val="295560166"/>
              </p:ext>
            </p:extLst>
          </p:nvPr>
        </p:nvSpPr>
        <p:spPr/>
        <p:txBody>
          <a:bodyPr/>
          <a:lstStyle/>
          <a:p>
            <a:r>
              <a:rPr lang="en-US"/>
              <a:t>Attorney General, influential Senators,, members of the Judiciary Committee, presidential allies, supporters in the legal profession, members of the party play a role in choosing a judge</a:t>
            </a:r>
          </a:p>
          <a:p>
            <a:r>
              <a:rPr lang="en-US"/>
              <a:t>Most have prior judicial experience.  Many federal judges  are drawn from leading attorneys, legal scholars, law school professors, State court judges</a:t>
            </a:r>
          </a:p>
          <a:p>
            <a:r>
              <a:rPr lang="en-US"/>
              <a:t>Republicans usually nominate judges who are Republican, and Democrats choose Democratic judges</a:t>
            </a:r>
          </a:p>
        </p:txBody>
      </p:sp>
    </p:spTree>
    <p:extLst>
      <p:ext uri="{BB962C8B-B14F-4D97-AF65-F5344CB8AC3E}">
        <p14:creationId xmlns:p14="http://schemas.microsoft.com/office/powerpoint/2010/main" val="218996897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36</Slides>
  <Notes>0</Notes>
  <HiddenSlides>0</HiddenSlide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Organic</vt:lpstr>
      <vt:lpstr>The National Judiciary</vt:lpstr>
      <vt:lpstr>Creation</vt:lpstr>
      <vt:lpstr>Inferior Courts</vt:lpstr>
      <vt:lpstr>Jurisdiction</vt:lpstr>
      <vt:lpstr>Subject Matter</vt:lpstr>
      <vt:lpstr>Involved Parties</vt:lpstr>
      <vt:lpstr>Types of Jurisdiction</vt:lpstr>
      <vt:lpstr>Federal Judges and Court Officers</vt:lpstr>
      <vt:lpstr>Choosing Judges</vt:lpstr>
      <vt:lpstr>Judicial Philosophy</vt:lpstr>
      <vt:lpstr>Judicial Activism</vt:lpstr>
      <vt:lpstr>Terms of Judges</vt:lpstr>
      <vt:lpstr>Other Federal Judges and Appointments</vt:lpstr>
      <vt:lpstr>Section 2-Supreme Court</vt:lpstr>
      <vt:lpstr>Jurisdiction</vt:lpstr>
      <vt:lpstr>Appealing to the Supreme Court</vt:lpstr>
      <vt:lpstr>Appeal to Supreme Court</vt:lpstr>
      <vt:lpstr>Hearing a Supreme Court Case</vt:lpstr>
      <vt:lpstr>Filing Briefs</vt:lpstr>
      <vt:lpstr>Solicitor General</vt:lpstr>
      <vt:lpstr>Meeting in Conference</vt:lpstr>
      <vt:lpstr>Announcing a decision</vt:lpstr>
      <vt:lpstr>Majority Opinion</vt:lpstr>
      <vt:lpstr>Concurring Opinions</vt:lpstr>
      <vt:lpstr>Dissenting Opinions</vt:lpstr>
      <vt:lpstr>Section 3-Inferior and Special Courts</vt:lpstr>
      <vt:lpstr>Courts focused on terrorism</vt:lpstr>
      <vt:lpstr>District Court Jurisdiction</vt:lpstr>
      <vt:lpstr>Structure and Role of Federal Courts of Appeal</vt:lpstr>
      <vt:lpstr>Appellate Court Judges</vt:lpstr>
      <vt:lpstr>Circuit-based Appellate Court Jurisdiction</vt:lpstr>
      <vt:lpstr>Role of Appellate Court</vt:lpstr>
      <vt:lpstr>Court of International Trade</vt:lpstr>
      <vt:lpstr>Special Courts-Military Justice</vt:lpstr>
      <vt:lpstr>Other Military Courts</vt:lpstr>
      <vt:lpstr>Other Special Courts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National Judiciary</dc:title>
  <cp:revision>1</cp:revision>
  <dcterms:modified xsi:type="dcterms:W3CDTF">2017-08-15T16:03:01Z</dcterms:modified>
</cp:coreProperties>
</file>