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rms, Matthew" userId="10037FFE86AFD336@LIVE.COM" providerId="AD" clId="Web-{251E389A-2442-4082-9D3E-4EC49FE9492D}"/>
    <pc:docChg chg="modSld">
      <pc:chgData name="Herms, Matthew" userId="10037FFE86AFD336@LIVE.COM" providerId="AD" clId="Web-{251E389A-2442-4082-9D3E-4EC49FE9492D}" dt="2017-11-30T13:08:21.885" v="5"/>
      <pc:docMkLst>
        <pc:docMk/>
      </pc:docMkLst>
      <pc:sldChg chg="modSp">
        <pc:chgData name="Herms, Matthew" userId="10037FFE86AFD336@LIVE.COM" providerId="AD" clId="Web-{251E389A-2442-4082-9D3E-4EC49FE9492D}" dt="2017-11-30T13:08:21.885" v="4"/>
        <pc:sldMkLst>
          <pc:docMk/>
          <pc:sldMk cId="2283717792" sldId="260"/>
        </pc:sldMkLst>
        <pc:spChg chg="mod">
          <ac:chgData name="Herms, Matthew" userId="10037FFE86AFD336@LIVE.COM" providerId="AD" clId="Web-{251E389A-2442-4082-9D3E-4EC49FE9492D}" dt="2017-11-30T13:08:21.885" v="4"/>
          <ac:spMkLst>
            <pc:docMk/>
            <pc:sldMk cId="2283717792" sldId="260"/>
            <ac:spMk id="3"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7983232" y="5037663"/>
            <a:ext cx="897467" cy="279400"/>
          </a:xfrm>
        </p:spPr>
        <p:txBody>
          <a:bodyPr/>
          <a:lstStyle/>
          <a:p>
            <a:fld id="{846CE7D5-CF57-46EF-B807-FDD0502418D4}" type="datetimeFigureOut">
              <a:rPr lang="en-US" smtClean="0"/>
              <a:t>11/30/2017</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330EA680-D336-4FF7-8B7A-9848BB0A1C32}"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404465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11/30/2017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6910930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11/30/2017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288093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11/30/2017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54605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11/30/2017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456953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11/30/2017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609280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11/30/2017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879333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11/30/2017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620674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11/30/2017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14631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11/30/2017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8242720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11/30/2017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165311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11/30/2017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611383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11/30/2017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321384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11/30/2017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600220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11/30/2017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6072916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11/30/2017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74368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11/30/2017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8393337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46CE7D5-CF57-46EF-B807-FDD0502418D4}" type="datetimeFigureOut">
              <a:rPr lang="en-US" smtClean="0"/>
              <a:t>11/30/2017</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422587302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f" TargetMode="External"/><Relationship Id="rId2" Type="http://schemas.openxmlformats.org/officeDocument/2006/relationships/hyperlink" Target="http://www.senate.michigan.gov/2011_maps/Statewide.pdf" TargetMode="External"/><Relationship Id="rId1" Type="http://schemas.openxmlformats.org/officeDocument/2006/relationships/slideLayout" Target="../slideLayouts/slideLayout2.xml"/><Relationship Id="rId4" Type="http://schemas.openxmlformats.org/officeDocument/2006/relationships/hyperlink" Target="https://www.michigan.gov/documents/cgi/house10statewide_371473_7.pdf" TargetMode="External"/></Relationships>
</file>

<file path=ppt/slides/_rels/slide13.xml.rels><?xml version="1.0" encoding="UTF-8" standalone="yes"?>
<Relationships xmlns="http://schemas.openxmlformats.org/package/2006/relationships"><Relationship Id="rId2" Type="http://schemas.openxmlformats.org/officeDocument/2006/relationships/hyperlink" Target="http://www.michigan.gov/documents/mdcs/2011SalariesExpAllowances_342262_7.pdf"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house.michigan.gov/MHRPublic/standingcommittee.aspx"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www.michigan.gov/snyder/0,4668,7-277-57738_23228-249058--,00.html"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s://www.house.mi.gov/hfa/PDF/Revenue_Forecast/Source_and_Distribution_2016.pdf" TargetMode="External"/><Relationship Id="rId2" Type="http://schemas.openxmlformats.org/officeDocument/2006/relationships/hyperlink" Target="http://www.michigan.gov/taxes/0,4676,7-238-43519_43531---,00.html"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hyperlink" Target="http://w3.lara.state.mi.us/orr/Files/AdminCode/948_2010-012TY_AdminCode.pdf"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hyperlink" Target="http://www.michigan.gov/documents/budget/FY17_Exec_Budget_513960_7.pdf"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extLst/>
          </p:nvPr>
        </p:nvSpPr>
        <p:spPr/>
        <p:txBody>
          <a:bodyPr/>
          <a:lstStyle/>
          <a:p>
            <a:r>
              <a:rPr lang="en-US"/>
              <a:t>State Government</a:t>
            </a:r>
          </a:p>
        </p:txBody>
      </p:sp>
      <p:sp>
        <p:nvSpPr>
          <p:cNvPr id="3" name="Subtitle 2"/>
          <p:cNvSpPr>
            <a:spLocks noGrp="1"/>
          </p:cNvSpPr>
          <p:nvPr>
            <p:ph type="subTitle" idx="1"/>
            <p:extLst/>
          </p:nvPr>
        </p:nvSpPr>
        <p:spPr/>
        <p:txBody>
          <a:bodyPr/>
          <a:lstStyle/>
          <a:p>
            <a:r>
              <a:rPr lang="en-US"/>
              <a:t>Unit 7-Chapter 13</a:t>
            </a:r>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extLst/>
          </p:nvPr>
        </p:nvSpPr>
        <p:spPr/>
        <p:txBody>
          <a:bodyPr/>
          <a:lstStyle/>
          <a:p>
            <a:r>
              <a:rPr lang="en-US"/>
              <a:t>Legislature Size</a:t>
            </a:r>
          </a:p>
        </p:txBody>
      </p:sp>
      <p:sp>
        <p:nvSpPr>
          <p:cNvPr id="3" name="Content Placeholder 2"/>
          <p:cNvSpPr>
            <a:spLocks noGrp="1"/>
          </p:cNvSpPr>
          <p:nvPr>
            <p:ph idx="1"/>
            <p:extLst/>
          </p:nvPr>
        </p:nvSpPr>
        <p:spPr/>
        <p:txBody>
          <a:bodyPr>
            <a:normAutofit fontScale="92500" lnSpcReduction="20000"/>
          </a:bodyPr>
          <a:lstStyle/>
          <a:p>
            <a:r>
              <a:rPr lang="en-US"/>
              <a:t>Michigan Senate- 38 members- 4 year terms, concurrent with election of Governor (can only be elected 2 times)</a:t>
            </a:r>
          </a:p>
          <a:p>
            <a:r>
              <a:rPr lang="en-US"/>
              <a:t>Michigan House of Representatives- 110 members-elected to 2 year terms (can only be elected 3 times-term limits)</a:t>
            </a:r>
          </a:p>
          <a:p>
            <a:r>
              <a:rPr lang="en-US"/>
              <a:t>Each Senator and Representative must be 21 years of age</a:t>
            </a:r>
          </a:p>
          <a:p>
            <a:r>
              <a:rPr lang="en-US"/>
              <a:t>Must be a registered elector in the district they will represent.  They cannot move out of district while in office-seat will be vacated</a:t>
            </a:r>
          </a:p>
          <a:p>
            <a:r>
              <a:rPr lang="en-US"/>
              <a:t>Cannot be convicted of subversion (going against existing order) or a felony of public breach of trust within last 20 years</a:t>
            </a:r>
          </a:p>
        </p:txBody>
      </p:sp>
    </p:spTree>
    <p:extLst>
      <p:ext uri="{BB962C8B-B14F-4D97-AF65-F5344CB8AC3E}">
        <p14:creationId xmlns:p14="http://schemas.microsoft.com/office/powerpoint/2010/main" val="18522796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extLst/>
          </p:nvPr>
        </p:nvSpPr>
        <p:spPr/>
        <p:txBody>
          <a:bodyPr/>
          <a:lstStyle/>
          <a:p>
            <a:r>
              <a:rPr lang="en-US"/>
              <a:t>Election of Legislators</a:t>
            </a:r>
          </a:p>
        </p:txBody>
      </p:sp>
      <p:sp>
        <p:nvSpPr>
          <p:cNvPr id="3" name="Content Placeholder 2"/>
          <p:cNvSpPr>
            <a:spLocks noGrp="1"/>
          </p:cNvSpPr>
          <p:nvPr>
            <p:ph idx="1"/>
            <p:extLst/>
          </p:nvPr>
        </p:nvSpPr>
        <p:spPr/>
        <p:txBody>
          <a:bodyPr/>
          <a:lstStyle/>
          <a:p>
            <a:r>
              <a:rPr lang="en-US"/>
              <a:t>Chosen by popular vote</a:t>
            </a:r>
          </a:p>
          <a:p>
            <a:r>
              <a:rPr lang="en-US"/>
              <a:t>Candidates nominated through primary elections</a:t>
            </a:r>
          </a:p>
          <a:p>
            <a:r>
              <a:rPr lang="en-US"/>
              <a:t>Chosen from single-member districts</a:t>
            </a:r>
          </a:p>
          <a:p>
            <a:r>
              <a:rPr lang="en-US"/>
              <a:t>District drawn by the state legislature</a:t>
            </a:r>
          </a:p>
          <a:p>
            <a:r>
              <a:rPr lang="en-US"/>
              <a:t>Redrawn every 10 years in line with federal census</a:t>
            </a:r>
          </a:p>
          <a:p>
            <a:endParaRPr lang="en-US"/>
          </a:p>
        </p:txBody>
      </p:sp>
    </p:spTree>
    <p:extLst>
      <p:ext uri="{BB962C8B-B14F-4D97-AF65-F5344CB8AC3E}">
        <p14:creationId xmlns:p14="http://schemas.microsoft.com/office/powerpoint/2010/main" val="36118618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extLst/>
          </p:nvPr>
        </p:nvSpPr>
        <p:spPr/>
        <p:txBody>
          <a:bodyPr/>
          <a:lstStyle/>
          <a:p>
            <a:r>
              <a:rPr lang="en-US"/>
              <a:t>House and Senate District Maps</a:t>
            </a:r>
          </a:p>
        </p:txBody>
      </p:sp>
      <p:sp>
        <p:nvSpPr>
          <p:cNvPr id="3" name="Content Placeholder 2"/>
          <p:cNvSpPr>
            <a:spLocks noGrp="1"/>
          </p:cNvSpPr>
          <p:nvPr>
            <p:ph idx="1"/>
            <p:extLst/>
          </p:nvPr>
        </p:nvSpPr>
        <p:spPr/>
        <p:txBody>
          <a:bodyPr/>
          <a:lstStyle/>
          <a:p>
            <a:r>
              <a:rPr lang="en-US">
                <a:hlinkClick r:id="rId2"/>
              </a:rPr>
              <a:t>http://www.senate.michigan.gov/2011_maps/Statewide.pd</a:t>
            </a:r>
            <a:r>
              <a:rPr lang="en-US">
                <a:hlinkClick r:id="rId3"/>
              </a:rPr>
              <a:t>f</a:t>
            </a:r>
          </a:p>
          <a:p>
            <a:r>
              <a:rPr lang="en-US">
                <a:solidFill>
                  <a:schemeClr val="tx1"/>
                </a:solidFill>
                <a:hlinkClick r:id="rId4"/>
              </a:rPr>
              <a:t>https://www.michigan.gov/documents/cgi/house10statewide_371473_7.pdf</a:t>
            </a:r>
            <a:endParaRPr lang="en-US">
              <a:hlinkClick r:id="rId4"/>
            </a:endParaRPr>
          </a:p>
        </p:txBody>
      </p:sp>
    </p:spTree>
    <p:extLst>
      <p:ext uri="{BB962C8B-B14F-4D97-AF65-F5344CB8AC3E}">
        <p14:creationId xmlns:p14="http://schemas.microsoft.com/office/powerpoint/2010/main" val="3803472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extLst/>
          </p:nvPr>
        </p:nvSpPr>
        <p:spPr/>
        <p:txBody>
          <a:bodyPr/>
          <a:lstStyle/>
          <a:p>
            <a:r>
              <a:rPr lang="en-US"/>
              <a:t>Legislature Compensation</a:t>
            </a:r>
          </a:p>
        </p:txBody>
      </p:sp>
      <p:sp>
        <p:nvSpPr>
          <p:cNvPr id="3" name="Content Placeholder 2"/>
          <p:cNvSpPr>
            <a:spLocks noGrp="1"/>
          </p:cNvSpPr>
          <p:nvPr>
            <p:ph idx="1"/>
            <p:extLst/>
          </p:nvPr>
        </p:nvSpPr>
        <p:spPr/>
        <p:txBody>
          <a:bodyPr>
            <a:normAutofit fontScale="77500" lnSpcReduction="20000"/>
          </a:bodyPr>
          <a:lstStyle/>
          <a:p>
            <a:r>
              <a:rPr lang="en-US"/>
              <a:t>Determined by State Officers Compensation Commission-Article 4 Sec. 12</a:t>
            </a:r>
          </a:p>
          <a:p>
            <a:r>
              <a:rPr lang="en-US"/>
              <a:t>Governor-$159,300</a:t>
            </a:r>
          </a:p>
          <a:p>
            <a:r>
              <a:rPr lang="en-US"/>
              <a:t>Lt. Governor- $111,510</a:t>
            </a:r>
          </a:p>
          <a:p>
            <a:r>
              <a:rPr lang="en-US"/>
              <a:t>Justice- $169,548</a:t>
            </a:r>
          </a:p>
          <a:p>
            <a:r>
              <a:rPr lang="en-US"/>
              <a:t>Legislator- $71,685. Speaker of House gets a $24,300 supplement to their salary</a:t>
            </a:r>
          </a:p>
          <a:p>
            <a:r>
              <a:rPr lang="en-US"/>
              <a:t>Attorney General- $112,410</a:t>
            </a:r>
          </a:p>
          <a:p>
            <a:r>
              <a:rPr lang="en-US"/>
              <a:t>Secretary of State-$112,410</a:t>
            </a:r>
          </a:p>
          <a:p>
            <a:r>
              <a:rPr lang="en-US"/>
              <a:t>They get salary plus an expense allowance</a:t>
            </a:r>
          </a:p>
          <a:p>
            <a:r>
              <a:rPr lang="en-US">
                <a:solidFill>
                  <a:schemeClr val="tx1"/>
                </a:solidFill>
                <a:hlinkClick r:id="rId2"/>
              </a:rPr>
              <a:t>http://www.michigan.gov/documents/mdcs/2011SalariesExpAllowances_342262_7.pdf</a:t>
            </a:r>
            <a:endParaRPr lang="en-US">
              <a:hlinkClick r:id="rId2"/>
            </a:endParaRPr>
          </a:p>
        </p:txBody>
      </p:sp>
    </p:spTree>
    <p:extLst>
      <p:ext uri="{BB962C8B-B14F-4D97-AF65-F5344CB8AC3E}">
        <p14:creationId xmlns:p14="http://schemas.microsoft.com/office/powerpoint/2010/main" val="21965970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extLst/>
          </p:nvPr>
        </p:nvSpPr>
        <p:spPr/>
        <p:txBody>
          <a:bodyPr/>
          <a:lstStyle/>
          <a:p>
            <a:r>
              <a:rPr lang="en-US"/>
              <a:t>Legislature Sessions</a:t>
            </a:r>
          </a:p>
        </p:txBody>
      </p:sp>
      <p:sp>
        <p:nvSpPr>
          <p:cNvPr id="3" name="Content Placeholder 2"/>
          <p:cNvSpPr>
            <a:spLocks noGrp="1"/>
          </p:cNvSpPr>
          <p:nvPr>
            <p:ph idx="1"/>
            <p:extLst/>
          </p:nvPr>
        </p:nvSpPr>
        <p:spPr/>
        <p:txBody>
          <a:bodyPr/>
          <a:lstStyle/>
          <a:p>
            <a:r>
              <a:rPr lang="en-US"/>
              <a:t>Article 4, Section 13</a:t>
            </a:r>
          </a:p>
          <a:p>
            <a:r>
              <a:rPr lang="en-US"/>
              <a:t>Begins on the second Wednesday in January at noon.</a:t>
            </a:r>
          </a:p>
          <a:p>
            <a:r>
              <a:rPr lang="en-US"/>
              <a:t>Usually meet every Tuesday (1:30), Wednesday(1:30), and Thursday(noon)</a:t>
            </a:r>
          </a:p>
          <a:p>
            <a:r>
              <a:rPr lang="en-US"/>
              <a:t>Session ends by concurrent resolution</a:t>
            </a:r>
          </a:p>
          <a:p>
            <a:r>
              <a:rPr lang="en-US"/>
              <a:t>Unfinished business in an odd year carries over to the next session</a:t>
            </a:r>
          </a:p>
        </p:txBody>
      </p:sp>
    </p:spTree>
    <p:extLst>
      <p:ext uri="{BB962C8B-B14F-4D97-AF65-F5344CB8AC3E}">
        <p14:creationId xmlns:p14="http://schemas.microsoft.com/office/powerpoint/2010/main" val="3024347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extLst/>
          </p:nvPr>
        </p:nvSpPr>
        <p:spPr/>
        <p:txBody>
          <a:bodyPr/>
          <a:lstStyle/>
          <a:p>
            <a:r>
              <a:rPr lang="en-US"/>
              <a:t>Powers of the Legislature</a:t>
            </a:r>
          </a:p>
        </p:txBody>
      </p:sp>
      <p:sp>
        <p:nvSpPr>
          <p:cNvPr id="3" name="Content Placeholder 2"/>
          <p:cNvSpPr>
            <a:spLocks noGrp="1"/>
          </p:cNvSpPr>
          <p:nvPr>
            <p:ph idx="1"/>
            <p:extLst/>
          </p:nvPr>
        </p:nvSpPr>
        <p:spPr/>
        <p:txBody>
          <a:bodyPr/>
          <a:lstStyle/>
          <a:p>
            <a:r>
              <a:rPr lang="en-US"/>
              <a:t>Has powers not expressly given to the executive or judiciary or local governments or powers denied by the State and U.S. Constitution</a:t>
            </a:r>
          </a:p>
          <a:p>
            <a:r>
              <a:rPr lang="en-US"/>
              <a:t>State law cannot conflict with federal law</a:t>
            </a:r>
          </a:p>
          <a:p>
            <a:r>
              <a:rPr lang="en-US"/>
              <a:t>Has police power- protect and promote public health, public safety, public morals, and the general welfare.</a:t>
            </a:r>
          </a:p>
          <a:p>
            <a:r>
              <a:rPr lang="en-US"/>
              <a:t>Executive powers- to approve or reject Governor appointments</a:t>
            </a:r>
          </a:p>
          <a:p>
            <a:r>
              <a:rPr lang="en-US"/>
              <a:t>Judicial powers-impeachment</a:t>
            </a:r>
          </a:p>
        </p:txBody>
      </p:sp>
    </p:spTree>
    <p:extLst>
      <p:ext uri="{BB962C8B-B14F-4D97-AF65-F5344CB8AC3E}">
        <p14:creationId xmlns:p14="http://schemas.microsoft.com/office/powerpoint/2010/main" val="29646941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extLst/>
          </p:nvPr>
        </p:nvSpPr>
        <p:spPr/>
        <p:txBody>
          <a:bodyPr/>
          <a:lstStyle/>
          <a:p>
            <a:r>
              <a:rPr lang="en-US"/>
              <a:t>Organization of House Legislature</a:t>
            </a:r>
          </a:p>
        </p:txBody>
      </p:sp>
      <p:sp>
        <p:nvSpPr>
          <p:cNvPr id="3" name="Content Placeholder 2"/>
          <p:cNvSpPr>
            <a:spLocks noGrp="1"/>
          </p:cNvSpPr>
          <p:nvPr>
            <p:ph idx="1"/>
            <p:extLst/>
          </p:nvPr>
        </p:nvSpPr>
        <p:spPr/>
        <p:txBody>
          <a:bodyPr/>
          <a:lstStyle/>
          <a:p>
            <a:r>
              <a:rPr lang="en-US"/>
              <a:t>Speaker of the House- Tom Leonard R</a:t>
            </a:r>
          </a:p>
          <a:p>
            <a:r>
              <a:rPr lang="en-US"/>
              <a:t>Speaker Pro Tempore- Lee Chatfield R</a:t>
            </a:r>
          </a:p>
          <a:p>
            <a:r>
              <a:rPr lang="en-US"/>
              <a:t>Dan </a:t>
            </a:r>
            <a:r>
              <a:rPr lang="en-US" err="1"/>
              <a:t>Lauwers</a:t>
            </a:r>
            <a:r>
              <a:rPr lang="en-US"/>
              <a:t>-Majority Floor Leader R</a:t>
            </a:r>
          </a:p>
          <a:p>
            <a:r>
              <a:rPr lang="en-US"/>
              <a:t>Sam Singh-Democratic Leader</a:t>
            </a:r>
          </a:p>
          <a:p>
            <a:r>
              <a:rPr lang="en-US"/>
              <a:t>Christine Greig-Democratic Floor Leader</a:t>
            </a:r>
          </a:p>
        </p:txBody>
      </p:sp>
    </p:spTree>
    <p:extLst>
      <p:ext uri="{BB962C8B-B14F-4D97-AF65-F5344CB8AC3E}">
        <p14:creationId xmlns:p14="http://schemas.microsoft.com/office/powerpoint/2010/main" val="18904121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extLst/>
          </p:nvPr>
        </p:nvSpPr>
        <p:spPr/>
        <p:txBody>
          <a:bodyPr/>
          <a:lstStyle/>
          <a:p>
            <a:r>
              <a:rPr lang="en-US"/>
              <a:t>Organization of Senate Leadership</a:t>
            </a:r>
          </a:p>
        </p:txBody>
      </p:sp>
      <p:sp>
        <p:nvSpPr>
          <p:cNvPr id="3" name="Content Placeholder 2"/>
          <p:cNvSpPr>
            <a:spLocks noGrp="1"/>
          </p:cNvSpPr>
          <p:nvPr>
            <p:ph idx="1"/>
            <p:extLst/>
          </p:nvPr>
        </p:nvSpPr>
        <p:spPr/>
        <p:txBody>
          <a:bodyPr/>
          <a:lstStyle/>
          <a:p>
            <a:r>
              <a:rPr lang="en-US"/>
              <a:t>President- Lt. Gov. Brian </a:t>
            </a:r>
            <a:r>
              <a:rPr lang="en-US" err="1"/>
              <a:t>Calley</a:t>
            </a:r>
          </a:p>
          <a:p>
            <a:r>
              <a:rPr lang="en-US"/>
              <a:t>President Pro Tempore- Tonya </a:t>
            </a:r>
            <a:r>
              <a:rPr lang="en-US" err="1"/>
              <a:t>Schuitmaker</a:t>
            </a:r>
          </a:p>
          <a:p>
            <a:r>
              <a:rPr lang="en-US"/>
              <a:t>Majority Leader-</a:t>
            </a:r>
            <a:r>
              <a:rPr lang="en-US" err="1"/>
              <a:t>Arlan</a:t>
            </a:r>
            <a:r>
              <a:rPr lang="en-US"/>
              <a:t> </a:t>
            </a:r>
            <a:r>
              <a:rPr lang="en-US" err="1"/>
              <a:t>Meekhof</a:t>
            </a:r>
            <a:r>
              <a:rPr lang="en-US"/>
              <a:t> R</a:t>
            </a:r>
          </a:p>
          <a:p>
            <a:r>
              <a:rPr lang="en-US"/>
              <a:t>Majority Floor Leader- Mike </a:t>
            </a:r>
            <a:r>
              <a:rPr lang="en-US" err="1"/>
              <a:t>Kowall</a:t>
            </a:r>
            <a:r>
              <a:rPr lang="en-US"/>
              <a:t> R</a:t>
            </a:r>
          </a:p>
          <a:p>
            <a:r>
              <a:rPr lang="en-US"/>
              <a:t>Minority Leader- Jim </a:t>
            </a:r>
            <a:r>
              <a:rPr lang="en-US" err="1"/>
              <a:t>Ananich</a:t>
            </a:r>
            <a:r>
              <a:rPr lang="en-US"/>
              <a:t> D</a:t>
            </a:r>
          </a:p>
          <a:p>
            <a:r>
              <a:rPr lang="en-US"/>
              <a:t>Minority Floor Leader- Morris Hood III</a:t>
            </a:r>
          </a:p>
        </p:txBody>
      </p:sp>
    </p:spTree>
    <p:extLst>
      <p:ext uri="{BB962C8B-B14F-4D97-AF65-F5344CB8AC3E}">
        <p14:creationId xmlns:p14="http://schemas.microsoft.com/office/powerpoint/2010/main" val="11339077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extLst/>
          </p:nvPr>
        </p:nvSpPr>
        <p:spPr/>
        <p:txBody>
          <a:bodyPr/>
          <a:lstStyle/>
          <a:p>
            <a:r>
              <a:rPr lang="en-US"/>
              <a:t>Duties of Leadership</a:t>
            </a:r>
          </a:p>
        </p:txBody>
      </p:sp>
      <p:sp>
        <p:nvSpPr>
          <p:cNvPr id="3" name="Content Placeholder 2"/>
          <p:cNvSpPr>
            <a:spLocks noGrp="1"/>
          </p:cNvSpPr>
          <p:nvPr>
            <p:ph idx="1"/>
            <p:extLst/>
          </p:nvPr>
        </p:nvSpPr>
        <p:spPr/>
        <p:txBody>
          <a:bodyPr/>
          <a:lstStyle/>
          <a:p>
            <a:r>
              <a:rPr lang="en-US"/>
              <a:t>Conduct floor business</a:t>
            </a:r>
          </a:p>
          <a:p>
            <a:r>
              <a:rPr lang="en-US"/>
              <a:t>Refer bills to committee</a:t>
            </a:r>
          </a:p>
          <a:p>
            <a:r>
              <a:rPr lang="en-US"/>
              <a:t>Recognize members</a:t>
            </a:r>
          </a:p>
          <a:p>
            <a:r>
              <a:rPr lang="en-US"/>
              <a:t>Interpret and apply rules of the chamber</a:t>
            </a:r>
          </a:p>
          <a:p>
            <a:r>
              <a:rPr lang="en-US"/>
              <a:t>Some speakers and senate presidents has the power to appoint committee chairs</a:t>
            </a:r>
          </a:p>
        </p:txBody>
      </p:sp>
    </p:spTree>
    <p:extLst>
      <p:ext uri="{BB962C8B-B14F-4D97-AF65-F5344CB8AC3E}">
        <p14:creationId xmlns:p14="http://schemas.microsoft.com/office/powerpoint/2010/main" val="411262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extLst/>
          </p:nvPr>
        </p:nvSpPr>
        <p:spPr/>
        <p:txBody>
          <a:bodyPr/>
          <a:lstStyle/>
          <a:p>
            <a:r>
              <a:rPr lang="en-US"/>
              <a:t>Legislative Committees</a:t>
            </a:r>
          </a:p>
        </p:txBody>
      </p:sp>
      <p:sp>
        <p:nvSpPr>
          <p:cNvPr id="3" name="Content Placeholder 2"/>
          <p:cNvSpPr>
            <a:spLocks noGrp="1"/>
          </p:cNvSpPr>
          <p:nvPr>
            <p:ph idx="1"/>
            <p:extLst/>
          </p:nvPr>
        </p:nvSpPr>
        <p:spPr/>
        <p:txBody>
          <a:bodyPr>
            <a:normAutofit fontScale="92500" lnSpcReduction="20000"/>
          </a:bodyPr>
          <a:lstStyle/>
          <a:p>
            <a:r>
              <a:rPr lang="en-US"/>
              <a:t>House of Representatives has 25 standing (permanent) committees</a:t>
            </a:r>
          </a:p>
          <a:p>
            <a:r>
              <a:rPr lang="en-US">
                <a:solidFill>
                  <a:schemeClr val="tx1"/>
                </a:solidFill>
                <a:hlinkClick r:id="rId2"/>
              </a:rPr>
              <a:t>http://house.michigan.gov/MHRPublic/standingcommittee.aspx</a:t>
            </a:r>
          </a:p>
          <a:p>
            <a:r>
              <a:rPr lang="en-US">
                <a:solidFill>
                  <a:srgbClr val="000000"/>
                </a:solidFill>
              </a:rPr>
              <a:t>21 Senate committees and 15 Appropriations subcommittees</a:t>
            </a:r>
          </a:p>
          <a:p>
            <a:r>
              <a:rPr lang="en-US">
                <a:solidFill>
                  <a:srgbClr val="000000"/>
                </a:solidFill>
              </a:rPr>
              <a:t>Members go through proposed legislation</a:t>
            </a:r>
          </a:p>
          <a:p>
            <a:r>
              <a:rPr lang="en-US">
                <a:solidFill>
                  <a:srgbClr val="000000"/>
                </a:solidFill>
              </a:rPr>
              <a:t>They decide which bills get floor consideration</a:t>
            </a:r>
          </a:p>
          <a:p>
            <a:r>
              <a:rPr lang="en-US" err="1">
                <a:solidFill>
                  <a:srgbClr val="000000"/>
                </a:solidFill>
              </a:rPr>
              <a:t>Pidgeonholing</a:t>
            </a:r>
            <a:r>
              <a:rPr lang="en-US">
                <a:solidFill>
                  <a:srgbClr val="000000"/>
                </a:solidFill>
              </a:rPr>
              <a:t>-sending legislation to committees to die</a:t>
            </a:r>
          </a:p>
          <a:p>
            <a:r>
              <a:rPr lang="en-US">
                <a:solidFill>
                  <a:srgbClr val="000000"/>
                </a:solidFill>
              </a:rPr>
              <a:t>Only a member of each house can introduce a bill in either house (Through an organization or lobbyist)</a:t>
            </a:r>
          </a:p>
        </p:txBody>
      </p:sp>
    </p:spTree>
    <p:extLst>
      <p:ext uri="{BB962C8B-B14F-4D97-AF65-F5344CB8AC3E}">
        <p14:creationId xmlns:p14="http://schemas.microsoft.com/office/powerpoint/2010/main" val="25625480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extLst/>
          </p:nvPr>
        </p:nvSpPr>
        <p:spPr/>
        <p:txBody>
          <a:bodyPr/>
          <a:lstStyle/>
          <a:p>
            <a:r>
              <a:rPr lang="en-US"/>
              <a:t>Section 1- State Constitutions</a:t>
            </a:r>
          </a:p>
        </p:txBody>
      </p:sp>
      <p:sp>
        <p:nvSpPr>
          <p:cNvPr id="3" name="Content Placeholder 2"/>
          <p:cNvSpPr>
            <a:spLocks noGrp="1"/>
          </p:cNvSpPr>
          <p:nvPr>
            <p:ph idx="1"/>
            <p:extLst/>
          </p:nvPr>
        </p:nvSpPr>
        <p:spPr/>
        <p:txBody>
          <a:bodyPr/>
          <a:lstStyle/>
          <a:p>
            <a:r>
              <a:rPr lang="en-US"/>
              <a:t>State Constitution- State supreme law</a:t>
            </a:r>
          </a:p>
          <a:p>
            <a:r>
              <a:rPr lang="en-US"/>
              <a:t>Sets out organization of State government</a:t>
            </a:r>
          </a:p>
          <a:p>
            <a:r>
              <a:rPr lang="en-US"/>
              <a:t>Superior to all local law within State</a:t>
            </a:r>
          </a:p>
          <a:p>
            <a:r>
              <a:rPr lang="en-US"/>
              <a:t>Subordinate to the U.S. Constitution</a:t>
            </a:r>
          </a:p>
          <a:p>
            <a:r>
              <a:rPr lang="en-US"/>
              <a:t>Colonial Charters served as models</a:t>
            </a:r>
          </a:p>
        </p:txBody>
      </p:sp>
    </p:spTree>
    <p:extLst>
      <p:ext uri="{BB962C8B-B14F-4D97-AF65-F5344CB8AC3E}">
        <p14:creationId xmlns:p14="http://schemas.microsoft.com/office/powerpoint/2010/main" val="5734794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extLst/>
          </p:nvPr>
        </p:nvSpPr>
        <p:spPr/>
        <p:txBody>
          <a:bodyPr>
            <a:normAutofit/>
          </a:bodyPr>
          <a:lstStyle/>
          <a:p>
            <a:r>
              <a:rPr lang="en-US"/>
              <a:t>Direct Legislation</a:t>
            </a:r>
          </a:p>
        </p:txBody>
      </p:sp>
      <p:sp>
        <p:nvSpPr>
          <p:cNvPr id="3" name="Content Placeholder 2"/>
          <p:cNvSpPr>
            <a:spLocks noGrp="1"/>
          </p:cNvSpPr>
          <p:nvPr>
            <p:ph idx="1"/>
            <p:extLst/>
          </p:nvPr>
        </p:nvSpPr>
        <p:spPr/>
        <p:txBody>
          <a:bodyPr/>
          <a:lstStyle/>
          <a:p>
            <a:r>
              <a:rPr lang="en-US"/>
              <a:t>Initiative-Voters propose changes to the State's constitution or statutes in some states.  Must be registered voters</a:t>
            </a:r>
          </a:p>
          <a:p>
            <a:r>
              <a:rPr lang="en-US"/>
              <a:t>Referendum-Where the legislature refers a measure to the voters for final approval or rejection</a:t>
            </a:r>
          </a:p>
        </p:txBody>
      </p:sp>
    </p:spTree>
    <p:extLst>
      <p:ext uri="{BB962C8B-B14F-4D97-AF65-F5344CB8AC3E}">
        <p14:creationId xmlns:p14="http://schemas.microsoft.com/office/powerpoint/2010/main" val="11924911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extLst/>
          </p:nvPr>
        </p:nvSpPr>
        <p:spPr/>
        <p:txBody>
          <a:bodyPr/>
          <a:lstStyle/>
          <a:p>
            <a:r>
              <a:rPr lang="en-US"/>
              <a:t>Section 3-The Governor</a:t>
            </a:r>
          </a:p>
        </p:txBody>
      </p:sp>
      <p:sp>
        <p:nvSpPr>
          <p:cNvPr id="3" name="Content Placeholder 2"/>
          <p:cNvSpPr>
            <a:spLocks noGrp="1"/>
          </p:cNvSpPr>
          <p:nvPr>
            <p:ph idx="1"/>
            <p:extLst/>
          </p:nvPr>
        </p:nvSpPr>
        <p:spPr/>
        <p:txBody>
          <a:bodyPr/>
          <a:lstStyle/>
          <a:p>
            <a:r>
              <a:rPr lang="en-US"/>
              <a:t>Before the 20th Century, the Governor had little power.  State legislatures had more power</a:t>
            </a:r>
          </a:p>
          <a:p>
            <a:r>
              <a:rPr lang="en-US"/>
              <a:t>Beginning of 20th century, governors, for the most part, became more important as States strengthened the executive branch</a:t>
            </a:r>
          </a:p>
        </p:txBody>
      </p:sp>
    </p:spTree>
    <p:extLst>
      <p:ext uri="{BB962C8B-B14F-4D97-AF65-F5344CB8AC3E}">
        <p14:creationId xmlns:p14="http://schemas.microsoft.com/office/powerpoint/2010/main" val="38813436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extLst/>
          </p:nvPr>
        </p:nvSpPr>
        <p:spPr/>
        <p:txBody>
          <a:bodyPr/>
          <a:lstStyle/>
          <a:p>
            <a:r>
              <a:rPr lang="en-US"/>
              <a:t>Qualifications for MI Governor</a:t>
            </a:r>
          </a:p>
        </p:txBody>
      </p:sp>
      <p:sp>
        <p:nvSpPr>
          <p:cNvPr id="3" name="Content Placeholder 2"/>
          <p:cNvSpPr>
            <a:spLocks noGrp="1"/>
          </p:cNvSpPr>
          <p:nvPr>
            <p:ph idx="1"/>
            <p:extLst/>
          </p:nvPr>
        </p:nvSpPr>
        <p:spPr/>
        <p:txBody>
          <a:bodyPr/>
          <a:lstStyle/>
          <a:p>
            <a:r>
              <a:rPr lang="en-US"/>
              <a:t>Must be 30 years old</a:t>
            </a:r>
          </a:p>
          <a:p>
            <a:r>
              <a:rPr lang="en-US"/>
              <a:t>Must be a registered elector 4 years previous to running for Governor</a:t>
            </a:r>
          </a:p>
        </p:txBody>
      </p:sp>
    </p:spTree>
    <p:extLst>
      <p:ext uri="{BB962C8B-B14F-4D97-AF65-F5344CB8AC3E}">
        <p14:creationId xmlns:p14="http://schemas.microsoft.com/office/powerpoint/2010/main" val="17947669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extLst/>
          </p:nvPr>
        </p:nvSpPr>
        <p:spPr/>
        <p:txBody>
          <a:bodyPr/>
          <a:lstStyle/>
          <a:p>
            <a:r>
              <a:rPr lang="en-US"/>
              <a:t>Selection</a:t>
            </a:r>
          </a:p>
        </p:txBody>
      </p:sp>
      <p:sp>
        <p:nvSpPr>
          <p:cNvPr id="3" name="Content Placeholder 2"/>
          <p:cNvSpPr>
            <a:spLocks noGrp="1"/>
          </p:cNvSpPr>
          <p:nvPr>
            <p:ph idx="1"/>
            <p:extLst/>
          </p:nvPr>
        </p:nvSpPr>
        <p:spPr/>
        <p:txBody>
          <a:bodyPr/>
          <a:lstStyle/>
          <a:p>
            <a:r>
              <a:rPr lang="en-US"/>
              <a:t>Chosen by popular vote. Only need to win a plurality except in...</a:t>
            </a:r>
          </a:p>
          <a:p>
            <a:r>
              <a:rPr lang="en-US"/>
              <a:t>Georgia and Louisiana. Must win a majority. If not, top 2 vote getters face each other in a run-off election</a:t>
            </a:r>
          </a:p>
          <a:p>
            <a:r>
              <a:rPr lang="en-US"/>
              <a:t>If no one wins a majority in Mississippi, the lower house chooses the Governor.</a:t>
            </a:r>
          </a:p>
          <a:p>
            <a:r>
              <a:rPr lang="en-US"/>
              <a:t>Vermont, both Houses make the choice.</a:t>
            </a:r>
          </a:p>
        </p:txBody>
      </p:sp>
    </p:spTree>
    <p:extLst>
      <p:ext uri="{BB962C8B-B14F-4D97-AF65-F5344CB8AC3E}">
        <p14:creationId xmlns:p14="http://schemas.microsoft.com/office/powerpoint/2010/main" val="19134895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extLst/>
          </p:nvPr>
        </p:nvSpPr>
        <p:spPr/>
        <p:txBody>
          <a:bodyPr>
            <a:normAutofit/>
          </a:bodyPr>
          <a:lstStyle/>
          <a:p>
            <a:r>
              <a:rPr lang="en-US"/>
              <a:t>Terms</a:t>
            </a:r>
          </a:p>
        </p:txBody>
      </p:sp>
      <p:sp>
        <p:nvSpPr>
          <p:cNvPr id="3" name="Content Placeholder 2"/>
          <p:cNvSpPr>
            <a:spLocks noGrp="1"/>
          </p:cNvSpPr>
          <p:nvPr>
            <p:ph idx="1"/>
            <p:extLst/>
          </p:nvPr>
        </p:nvSpPr>
        <p:spPr/>
        <p:txBody>
          <a:bodyPr>
            <a:normAutofit lnSpcReduction="10000"/>
          </a:bodyPr>
          <a:lstStyle/>
          <a:p>
            <a:r>
              <a:rPr lang="en-US"/>
              <a:t>Elected to 4 year term</a:t>
            </a:r>
          </a:p>
          <a:p>
            <a:r>
              <a:rPr lang="en-US"/>
              <a:t>Term Limits- Can only serve 2 terms in MI (Article 5, Sec. 30)</a:t>
            </a:r>
          </a:p>
          <a:p>
            <a:r>
              <a:rPr lang="en-US"/>
              <a:t>If unable to serve term, the lieutenant Governor succeeds (Article V, Sec. 26)</a:t>
            </a:r>
          </a:p>
          <a:p>
            <a:r>
              <a:rPr lang="en-US"/>
              <a:t>Governor can be impeached</a:t>
            </a:r>
          </a:p>
          <a:p>
            <a:r>
              <a:rPr lang="en-US"/>
              <a:t>Governor can face a recall-petition by which voters can force a vote on whether the Governor should be removed from office.</a:t>
            </a:r>
          </a:p>
          <a:p>
            <a:r>
              <a:rPr lang="en-US"/>
              <a:t>Governor makes $159,300</a:t>
            </a:r>
          </a:p>
          <a:p>
            <a:endParaRPr lang="en-US"/>
          </a:p>
        </p:txBody>
      </p:sp>
    </p:spTree>
    <p:extLst>
      <p:ext uri="{BB962C8B-B14F-4D97-AF65-F5344CB8AC3E}">
        <p14:creationId xmlns:p14="http://schemas.microsoft.com/office/powerpoint/2010/main" val="17840694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extLst/>
          </p:nvPr>
        </p:nvSpPr>
        <p:spPr/>
        <p:txBody>
          <a:bodyPr/>
          <a:lstStyle/>
          <a:p>
            <a:r>
              <a:rPr lang="en-US"/>
              <a:t>Governor's Powers</a:t>
            </a:r>
          </a:p>
        </p:txBody>
      </p:sp>
      <p:sp>
        <p:nvSpPr>
          <p:cNvPr id="3" name="Content Placeholder 2"/>
          <p:cNvSpPr>
            <a:spLocks noGrp="1"/>
          </p:cNvSpPr>
          <p:nvPr>
            <p:ph idx="1"/>
            <p:extLst/>
          </p:nvPr>
        </p:nvSpPr>
        <p:spPr/>
        <p:txBody>
          <a:bodyPr>
            <a:normAutofit lnSpcReduction="10000"/>
          </a:bodyPr>
          <a:lstStyle/>
          <a:p>
            <a:r>
              <a:rPr lang="en-US"/>
              <a:t>Power vested in Governor- Article V, Sec. 1</a:t>
            </a:r>
          </a:p>
          <a:p>
            <a:r>
              <a:rPr lang="en-US"/>
              <a:t>Lt. Governor, Attorney General, Secretary of State, and State Treasure are principal executive department heads-Article V, Sec. 3</a:t>
            </a:r>
          </a:p>
          <a:p>
            <a:r>
              <a:rPr lang="en-US"/>
              <a:t>Can make changes to the organization of the executive branch-Article V, Sec. 2</a:t>
            </a:r>
          </a:p>
          <a:p>
            <a:r>
              <a:rPr lang="en-US"/>
              <a:t>Temporary commissions and agencies not lasting more than 2 years</a:t>
            </a:r>
          </a:p>
          <a:p>
            <a:r>
              <a:rPr lang="en-US"/>
              <a:t>Take care that the laws are faithfully executed-Article V, Sec.8</a:t>
            </a:r>
          </a:p>
          <a:p>
            <a:endParaRPr lang="en-US"/>
          </a:p>
        </p:txBody>
      </p:sp>
    </p:spTree>
    <p:extLst>
      <p:ext uri="{BB962C8B-B14F-4D97-AF65-F5344CB8AC3E}">
        <p14:creationId xmlns:p14="http://schemas.microsoft.com/office/powerpoint/2010/main" val="2042271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extLst/>
          </p:nvPr>
        </p:nvSpPr>
        <p:spPr/>
        <p:txBody>
          <a:bodyPr/>
          <a:lstStyle/>
          <a:p>
            <a:r>
              <a:rPr lang="en-US"/>
              <a:t>Appointment and Removal</a:t>
            </a:r>
          </a:p>
        </p:txBody>
      </p:sp>
      <p:sp>
        <p:nvSpPr>
          <p:cNvPr id="3" name="Content Placeholder 2"/>
          <p:cNvSpPr>
            <a:spLocks noGrp="1"/>
          </p:cNvSpPr>
          <p:nvPr>
            <p:ph idx="1"/>
            <p:extLst/>
          </p:nvPr>
        </p:nvSpPr>
        <p:spPr/>
        <p:txBody>
          <a:bodyPr>
            <a:normAutofit fontScale="92500" lnSpcReduction="20000"/>
          </a:bodyPr>
          <a:lstStyle/>
          <a:p>
            <a:r>
              <a:rPr lang="en-US"/>
              <a:t>Governor can make an appointment with Senate approval. Vote must be done in 60 days, or the appointment goes through. Article 5, Sec.6</a:t>
            </a:r>
          </a:p>
          <a:p>
            <a:r>
              <a:rPr lang="en-US"/>
              <a:t>Article V, Sec. 10- The Governor has the power to remove and appointed or elected officer for "</a:t>
            </a:r>
            <a:r>
              <a:rPr lang="en-US">
                <a:solidFill>
                  <a:schemeClr val="tx1"/>
                </a:solidFill>
                <a:latin typeface="Verdana"/>
                <a:ea typeface="Verdana"/>
                <a:cs typeface="Verdana"/>
              </a:rPr>
              <a:t>for gross neglect of duty or for corrupt conduct in office, or for any other misfeasance or malfeasance therein</a:t>
            </a:r>
            <a:r>
              <a:rPr lang="en-US">
                <a:solidFill>
                  <a:srgbClr val="000000"/>
                </a:solidFill>
                <a:latin typeface="Verdana"/>
                <a:ea typeface="Verdana"/>
                <a:cs typeface="Verdana"/>
              </a:rPr>
              <a:t>"</a:t>
            </a:r>
            <a:endParaRPr lang="en-US">
              <a:solidFill>
                <a:srgbClr val="262626"/>
              </a:solidFill>
              <a:latin typeface="Garamond"/>
              <a:ea typeface="Verdana"/>
              <a:cs typeface="Verdana"/>
            </a:endParaRPr>
          </a:p>
          <a:p>
            <a:r>
              <a:rPr lang="en-US">
                <a:solidFill>
                  <a:srgbClr val="000000"/>
                </a:solidFill>
                <a:latin typeface="Verdana"/>
                <a:ea typeface="Verdana"/>
                <a:cs typeface="Verdana"/>
              </a:rPr>
              <a:t>The Governor administers the executive branch.</a:t>
            </a:r>
          </a:p>
          <a:p>
            <a:r>
              <a:rPr lang="en-US">
                <a:solidFill>
                  <a:schemeClr val="tx1"/>
                </a:solidFill>
                <a:latin typeface="Verdana"/>
                <a:ea typeface="Verdana"/>
                <a:cs typeface="Verdana"/>
                <a:hlinkClick r:id="rId2"/>
              </a:rPr>
              <a:t>http://www.michigan.gov/snyder/0,4668,7-277-57738_23228-249058--,00.html</a:t>
            </a:r>
          </a:p>
          <a:p>
            <a:r>
              <a:rPr lang="en-US">
                <a:solidFill>
                  <a:srgbClr val="000000"/>
                </a:solidFill>
                <a:latin typeface="Verdana"/>
                <a:ea typeface="Verdana"/>
                <a:cs typeface="Verdana"/>
              </a:rPr>
              <a:t>If a vacancy, occurs, the governor can appoint a judge</a:t>
            </a:r>
          </a:p>
        </p:txBody>
      </p:sp>
    </p:spTree>
    <p:extLst>
      <p:ext uri="{BB962C8B-B14F-4D97-AF65-F5344CB8AC3E}">
        <p14:creationId xmlns:p14="http://schemas.microsoft.com/office/powerpoint/2010/main" val="16630141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extLst/>
          </p:nvPr>
        </p:nvSpPr>
        <p:spPr/>
        <p:txBody>
          <a:bodyPr/>
          <a:lstStyle/>
          <a:p>
            <a:r>
              <a:rPr lang="en-US"/>
              <a:t>The Budget</a:t>
            </a:r>
          </a:p>
        </p:txBody>
      </p:sp>
      <p:sp>
        <p:nvSpPr>
          <p:cNvPr id="3" name="Content Placeholder 2"/>
          <p:cNvSpPr>
            <a:spLocks noGrp="1"/>
          </p:cNvSpPr>
          <p:nvPr>
            <p:ph idx="1"/>
            <p:extLst/>
          </p:nvPr>
        </p:nvSpPr>
        <p:spPr/>
        <p:txBody>
          <a:bodyPr>
            <a:normAutofit lnSpcReduction="10000"/>
          </a:bodyPr>
          <a:lstStyle/>
          <a:p>
            <a:r>
              <a:rPr lang="en-US"/>
              <a:t>The Governor must submit a budget for the following fiscal year.</a:t>
            </a:r>
          </a:p>
          <a:p>
            <a:r>
              <a:rPr lang="en-US"/>
              <a:t>Must be within 30 days of the legislature convening (If newly elected, 60 days)</a:t>
            </a:r>
          </a:p>
          <a:p>
            <a:r>
              <a:rPr lang="en-US"/>
              <a:t>Three stages:</a:t>
            </a:r>
          </a:p>
          <a:p>
            <a:r>
              <a:rPr lang="en-US"/>
              <a:t>Development of Governor's Executive Budget</a:t>
            </a:r>
          </a:p>
          <a:p>
            <a:r>
              <a:rPr lang="en-US"/>
              <a:t>Enactment by Legislature</a:t>
            </a:r>
          </a:p>
          <a:p>
            <a:r>
              <a:rPr lang="en-US"/>
              <a:t>Budget Revisions</a:t>
            </a:r>
          </a:p>
          <a:p>
            <a:endParaRPr lang="en-US"/>
          </a:p>
        </p:txBody>
      </p:sp>
    </p:spTree>
    <p:extLst>
      <p:ext uri="{BB962C8B-B14F-4D97-AF65-F5344CB8AC3E}">
        <p14:creationId xmlns:p14="http://schemas.microsoft.com/office/powerpoint/2010/main" val="1200549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extLst/>
          </p:nvPr>
        </p:nvSpPr>
        <p:spPr/>
        <p:txBody>
          <a:bodyPr/>
          <a:lstStyle/>
          <a:p>
            <a:r>
              <a:rPr lang="en-US"/>
              <a:t>Development of Budget</a:t>
            </a:r>
          </a:p>
        </p:txBody>
      </p:sp>
      <p:sp>
        <p:nvSpPr>
          <p:cNvPr id="3" name="Content Placeholder 2"/>
          <p:cNvSpPr>
            <a:spLocks noGrp="1"/>
          </p:cNvSpPr>
          <p:nvPr>
            <p:ph idx="1"/>
            <p:extLst/>
          </p:nvPr>
        </p:nvSpPr>
        <p:spPr/>
        <p:txBody>
          <a:bodyPr/>
          <a:lstStyle/>
          <a:p>
            <a:r>
              <a:rPr lang="en-US"/>
              <a:t>Department requests</a:t>
            </a:r>
          </a:p>
          <a:p>
            <a:r>
              <a:rPr lang="en-US"/>
              <a:t>First revenue estimating conference</a:t>
            </a:r>
          </a:p>
          <a:p>
            <a:r>
              <a:rPr lang="en-US"/>
              <a:t>Governor's budget decisions</a:t>
            </a:r>
          </a:p>
          <a:p>
            <a:r>
              <a:rPr lang="en-US"/>
              <a:t>Executive Budget Presentation (Within 30 days of legislature convening)</a:t>
            </a:r>
          </a:p>
        </p:txBody>
      </p:sp>
    </p:spTree>
    <p:extLst>
      <p:ext uri="{BB962C8B-B14F-4D97-AF65-F5344CB8AC3E}">
        <p14:creationId xmlns:p14="http://schemas.microsoft.com/office/powerpoint/2010/main" val="28112985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extLst/>
          </p:nvPr>
        </p:nvSpPr>
        <p:spPr/>
        <p:txBody>
          <a:bodyPr/>
          <a:lstStyle/>
          <a:p>
            <a:r>
              <a:rPr lang="en-US"/>
              <a:t>Legislative action</a:t>
            </a:r>
          </a:p>
        </p:txBody>
      </p:sp>
      <p:sp>
        <p:nvSpPr>
          <p:cNvPr id="3" name="Content Placeholder 2"/>
          <p:cNvSpPr>
            <a:spLocks noGrp="1"/>
          </p:cNvSpPr>
          <p:nvPr>
            <p:ph idx="1"/>
            <p:extLst/>
          </p:nvPr>
        </p:nvSpPr>
        <p:spPr/>
        <p:txBody>
          <a:bodyPr>
            <a:normAutofit fontScale="92500" lnSpcReduction="20000"/>
          </a:bodyPr>
          <a:lstStyle/>
          <a:p>
            <a:r>
              <a:rPr lang="en-US"/>
              <a:t>Introduced in both Houses</a:t>
            </a:r>
          </a:p>
          <a:p>
            <a:r>
              <a:rPr lang="en-US"/>
              <a:t>Appropriations committee give sections to subcommittees</a:t>
            </a:r>
          </a:p>
          <a:p>
            <a:r>
              <a:rPr lang="en-US"/>
              <a:t>Questioning of department heads for appropriations</a:t>
            </a:r>
          </a:p>
          <a:p>
            <a:r>
              <a:rPr lang="en-US"/>
              <a:t>Reported to floor for consideration</a:t>
            </a:r>
          </a:p>
          <a:p>
            <a:r>
              <a:rPr lang="en-US"/>
              <a:t>2nd Revenue estimating conference</a:t>
            </a:r>
          </a:p>
          <a:p>
            <a:r>
              <a:rPr lang="en-US"/>
              <a:t>Differences resolved in conference committees</a:t>
            </a:r>
          </a:p>
          <a:p>
            <a:r>
              <a:rPr lang="en-US"/>
              <a:t>Governor signs or vetoes the bill</a:t>
            </a:r>
          </a:p>
          <a:p>
            <a:r>
              <a:rPr lang="en-US"/>
              <a:t>Revisions may be made after to the appropriations</a:t>
            </a:r>
          </a:p>
        </p:txBody>
      </p:sp>
    </p:spTree>
    <p:extLst>
      <p:ext uri="{BB962C8B-B14F-4D97-AF65-F5344CB8AC3E}">
        <p14:creationId xmlns:p14="http://schemas.microsoft.com/office/powerpoint/2010/main" val="28198018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extLst/>
          </p:nvPr>
        </p:nvSpPr>
        <p:spPr/>
        <p:txBody>
          <a:bodyPr/>
          <a:lstStyle/>
          <a:p>
            <a:r>
              <a:rPr lang="en-US"/>
              <a:t>Principles of State Constitutions</a:t>
            </a:r>
          </a:p>
        </p:txBody>
      </p:sp>
      <p:sp>
        <p:nvSpPr>
          <p:cNvPr id="3" name="Content Placeholder 2"/>
          <p:cNvSpPr>
            <a:spLocks noGrp="1"/>
          </p:cNvSpPr>
          <p:nvPr>
            <p:ph idx="1"/>
            <p:extLst/>
          </p:nvPr>
        </p:nvSpPr>
        <p:spPr/>
        <p:txBody>
          <a:bodyPr/>
          <a:lstStyle/>
          <a:p>
            <a:r>
              <a:rPr lang="en-US"/>
              <a:t>Popular sovereignty-people are sole source of power</a:t>
            </a:r>
          </a:p>
          <a:p>
            <a:r>
              <a:rPr lang="en-US"/>
              <a:t>Michigan Article 1, Section 1: "</a:t>
            </a:r>
            <a:r>
              <a:rPr lang="en-US">
                <a:solidFill>
                  <a:schemeClr val="tx1"/>
                </a:solidFill>
              </a:rPr>
              <a:t>All political power is inherent in the people. Government is instituted for their equal benefit, security and protection."</a:t>
            </a:r>
          </a:p>
          <a:p>
            <a:r>
              <a:rPr>
                <a:solidFill>
                  <a:schemeClr val="tx1"/>
                </a:solidFill>
                <a:latin typeface="+mn-ea"/>
                <a:cs typeface="+mn-ea"/>
              </a:rPr>
              <a:t>Limited Government-Powers given are limited</a:t>
            </a:r>
            <a:br>
              <a:rPr lang="en-US">
                <a:solidFill>
                  <a:schemeClr val="tx1"/>
                </a:solidFill>
                <a:latin typeface="+mn-ea"/>
                <a:cs typeface="+mn-ea"/>
              </a:rPr>
            </a:br>
            <a:endParaRPr lang="en-US">
              <a:solidFill>
                <a:schemeClr val="tx1"/>
              </a:solidFill>
            </a:endParaRPr>
          </a:p>
          <a:p>
            <a:endParaRPr lang="en-US"/>
          </a:p>
        </p:txBody>
      </p:sp>
    </p:spTree>
    <p:extLst>
      <p:ext uri="{BB962C8B-B14F-4D97-AF65-F5344CB8AC3E}">
        <p14:creationId xmlns:p14="http://schemas.microsoft.com/office/powerpoint/2010/main" val="3706250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extLst/>
          </p:nvPr>
        </p:nvSpPr>
        <p:spPr/>
        <p:txBody>
          <a:bodyPr/>
          <a:lstStyle/>
          <a:p>
            <a:r>
              <a:rPr lang="en-US"/>
              <a:t>Other Powers</a:t>
            </a:r>
          </a:p>
        </p:txBody>
      </p:sp>
      <p:sp>
        <p:nvSpPr>
          <p:cNvPr id="3" name="Content Placeholder 2"/>
          <p:cNvSpPr>
            <a:spLocks noGrp="1"/>
          </p:cNvSpPr>
          <p:nvPr>
            <p:ph idx="1"/>
            <p:extLst/>
          </p:nvPr>
        </p:nvSpPr>
        <p:spPr/>
        <p:txBody>
          <a:bodyPr>
            <a:normAutofit fontScale="92500" lnSpcReduction="10000"/>
          </a:bodyPr>
          <a:lstStyle/>
          <a:p>
            <a:r>
              <a:rPr lang="en-US"/>
              <a:t>Commander-in-Chief of Michigan Militia- Art.5, Sec.12</a:t>
            </a:r>
          </a:p>
          <a:p>
            <a:r>
              <a:rPr lang="en-US"/>
              <a:t>Executive Orders- Sec.2</a:t>
            </a:r>
          </a:p>
          <a:p>
            <a:r>
              <a:rPr lang="en-US"/>
              <a:t>Message Power-Recommend legislation Article 5, Sec. 17</a:t>
            </a:r>
          </a:p>
          <a:p>
            <a:r>
              <a:rPr lang="en-US"/>
              <a:t>Special Sessions-Article 5 Section 15</a:t>
            </a:r>
          </a:p>
          <a:p>
            <a:r>
              <a:rPr lang="en-US"/>
              <a:t>Governor essentially has a line item veto-Article 5 Sec. 19</a:t>
            </a:r>
          </a:p>
          <a:p>
            <a:r>
              <a:rPr lang="en-US"/>
              <a:t>Power of reprieves (delay beginning of sentence), commutations (lessening of sentence), and pardons (relief of legal consequences. Can be full or conditional) Sec. 14. Except in cases of impeachment</a:t>
            </a:r>
          </a:p>
        </p:txBody>
      </p:sp>
    </p:spTree>
    <p:extLst>
      <p:ext uri="{BB962C8B-B14F-4D97-AF65-F5344CB8AC3E}">
        <p14:creationId xmlns:p14="http://schemas.microsoft.com/office/powerpoint/2010/main" val="7884199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extLst/>
          </p:nvPr>
        </p:nvSpPr>
        <p:spPr/>
        <p:txBody>
          <a:bodyPr/>
          <a:lstStyle/>
          <a:p>
            <a:r>
              <a:rPr lang="en-US"/>
              <a:t>Section 4-State Judiciary</a:t>
            </a:r>
          </a:p>
        </p:txBody>
      </p:sp>
      <p:sp>
        <p:nvSpPr>
          <p:cNvPr id="3" name="Content Placeholder 2"/>
          <p:cNvSpPr>
            <a:spLocks noGrp="1"/>
          </p:cNvSpPr>
          <p:nvPr>
            <p:ph idx="1"/>
            <p:extLst/>
          </p:nvPr>
        </p:nvSpPr>
        <p:spPr/>
        <p:txBody>
          <a:bodyPr>
            <a:normAutofit fontScale="85000" lnSpcReduction="20000"/>
          </a:bodyPr>
          <a:lstStyle/>
          <a:p>
            <a:r>
              <a:rPr lang="en-US"/>
              <a:t>Constitutional Law- The U.S. Constitution and State Constitutions and its judicial interpretation</a:t>
            </a:r>
          </a:p>
          <a:p>
            <a:r>
              <a:rPr lang="en-US"/>
              <a:t>Statutory Law-laws enacted by legislative bodies</a:t>
            </a:r>
          </a:p>
          <a:p>
            <a:r>
              <a:rPr lang="en-US"/>
              <a:t>Administrative law- rules, orders, and regulations issued by federal, state, or local executive officers acting under proper constitutional/statutory authority</a:t>
            </a:r>
          </a:p>
          <a:p>
            <a:r>
              <a:rPr lang="en-US"/>
              <a:t>Common Law- Unwritten, judge-made law developed over centuries. Generally accepted ideas of right and wrong. Applied except when in conflict with written law.</a:t>
            </a:r>
          </a:p>
          <a:p>
            <a:r>
              <a:rPr lang="en-US"/>
              <a:t>Another concept of Common Law is precedent- a ruling that guides future cases except in extraordinary circumstances</a:t>
            </a:r>
          </a:p>
          <a:p>
            <a:r>
              <a:rPr lang="en-US"/>
              <a:t>Equity Branch- brought fairness, justice and right when Common Law failed</a:t>
            </a:r>
          </a:p>
        </p:txBody>
      </p:sp>
    </p:spTree>
    <p:extLst>
      <p:ext uri="{BB962C8B-B14F-4D97-AF65-F5344CB8AC3E}">
        <p14:creationId xmlns:p14="http://schemas.microsoft.com/office/powerpoint/2010/main" val="20176462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extLst/>
          </p:nvPr>
        </p:nvSpPr>
        <p:spPr/>
        <p:txBody>
          <a:bodyPr/>
          <a:lstStyle/>
          <a:p>
            <a:r>
              <a:rPr lang="en-US"/>
              <a:t>Criminal Law</a:t>
            </a:r>
          </a:p>
        </p:txBody>
      </p:sp>
      <p:sp>
        <p:nvSpPr>
          <p:cNvPr id="3" name="Content Placeholder 2"/>
          <p:cNvSpPr>
            <a:spLocks noGrp="1"/>
          </p:cNvSpPr>
          <p:nvPr>
            <p:ph idx="1"/>
            <p:extLst/>
          </p:nvPr>
        </p:nvSpPr>
        <p:spPr/>
        <p:txBody>
          <a:bodyPr/>
          <a:lstStyle/>
          <a:p>
            <a:r>
              <a:rPr lang="en-US"/>
              <a:t>Branch of law that regulates human behavior</a:t>
            </a:r>
          </a:p>
          <a:p>
            <a:r>
              <a:rPr lang="en-US"/>
              <a:t>Crime- a public wrong considered so damaging to society at large that it must be prohibited by law.</a:t>
            </a:r>
          </a:p>
          <a:p>
            <a:r>
              <a:rPr lang="en-US"/>
              <a:t>Felony-the greater offense. Usually carries a heavy fine and/or imprisonment. Ex. Murder, robbery, assault, kidnapping</a:t>
            </a:r>
          </a:p>
          <a:p>
            <a:r>
              <a:rPr lang="en-US"/>
              <a:t>Misdemeanor-lesser offense. Carries a lighter fine or a shorter jail term. Ex. Underage drinking, traffic violation</a:t>
            </a:r>
          </a:p>
        </p:txBody>
      </p:sp>
    </p:spTree>
    <p:extLst>
      <p:ext uri="{BB962C8B-B14F-4D97-AF65-F5344CB8AC3E}">
        <p14:creationId xmlns:p14="http://schemas.microsoft.com/office/powerpoint/2010/main" val="11213731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extLst/>
          </p:nvPr>
        </p:nvSpPr>
        <p:spPr/>
        <p:txBody>
          <a:bodyPr/>
          <a:lstStyle/>
          <a:p>
            <a:r>
              <a:rPr lang="en-US"/>
              <a:t>Civil Law</a:t>
            </a:r>
          </a:p>
        </p:txBody>
      </p:sp>
      <p:sp>
        <p:nvSpPr>
          <p:cNvPr id="3" name="Content Placeholder 2"/>
          <p:cNvSpPr>
            <a:spLocks noGrp="1"/>
          </p:cNvSpPr>
          <p:nvPr>
            <p:ph idx="1"/>
            <p:extLst/>
          </p:nvPr>
        </p:nvSpPr>
        <p:spPr/>
        <p:txBody>
          <a:bodyPr>
            <a:normAutofit fontScale="92500"/>
          </a:bodyPr>
          <a:lstStyle/>
          <a:p>
            <a:r>
              <a:rPr lang="en-US"/>
              <a:t>Handles disputes between people, parties, or governments not covered under criminal law.</a:t>
            </a:r>
          </a:p>
          <a:p>
            <a:r>
              <a:rPr lang="en-US"/>
              <a:t>Ex.-divorce, contracts, custody, torts</a:t>
            </a:r>
          </a:p>
          <a:p>
            <a:r>
              <a:rPr lang="en-US"/>
              <a:t>Tort- wrongful act that involves injury to one's person, property, or reputation not covered by the terms of a contract. Ex- automobile accident, product liability, libel</a:t>
            </a:r>
          </a:p>
          <a:p>
            <a:r>
              <a:rPr lang="en-US"/>
              <a:t>Contract- Legally binding agreement in which one party agrees to do something with or for another party. Ex- terms of employment, contract to buy a property or goods, etc.</a:t>
            </a:r>
          </a:p>
        </p:txBody>
      </p:sp>
    </p:spTree>
    <p:extLst>
      <p:ext uri="{BB962C8B-B14F-4D97-AF65-F5344CB8AC3E}">
        <p14:creationId xmlns:p14="http://schemas.microsoft.com/office/powerpoint/2010/main" val="25338193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extLst/>
          </p:nvPr>
        </p:nvSpPr>
        <p:spPr/>
        <p:txBody>
          <a:bodyPr/>
          <a:lstStyle/>
          <a:p>
            <a:r>
              <a:rPr lang="en-US"/>
              <a:t>Jury System</a:t>
            </a:r>
          </a:p>
        </p:txBody>
      </p:sp>
      <p:sp>
        <p:nvSpPr>
          <p:cNvPr id="3" name="Content Placeholder 2"/>
          <p:cNvSpPr>
            <a:spLocks noGrp="1"/>
          </p:cNvSpPr>
          <p:nvPr>
            <p:ph idx="1"/>
            <p:extLst/>
          </p:nvPr>
        </p:nvSpPr>
        <p:spPr/>
        <p:txBody>
          <a:bodyPr/>
          <a:lstStyle/>
          <a:p>
            <a:r>
              <a:rPr lang="en-US"/>
              <a:t>Jury- Persons selected according to law to hear evidence and decide questions of fact in a court case.</a:t>
            </a:r>
          </a:p>
          <a:p>
            <a:r>
              <a:rPr lang="en-US"/>
              <a:t>Grand Jury-decides if the evidence in a case is sufficient to justify a trial</a:t>
            </a:r>
          </a:p>
          <a:p>
            <a:r>
              <a:rPr lang="en-US"/>
              <a:t>Petit jury-trial jury</a:t>
            </a:r>
          </a:p>
        </p:txBody>
      </p:sp>
    </p:spTree>
    <p:extLst>
      <p:ext uri="{BB962C8B-B14F-4D97-AF65-F5344CB8AC3E}">
        <p14:creationId xmlns:p14="http://schemas.microsoft.com/office/powerpoint/2010/main" val="4646516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extLst/>
          </p:nvPr>
        </p:nvSpPr>
        <p:spPr/>
        <p:txBody>
          <a:bodyPr/>
          <a:lstStyle/>
          <a:p>
            <a:r>
              <a:rPr lang="en-US"/>
              <a:t>Grand Jury</a:t>
            </a:r>
          </a:p>
        </p:txBody>
      </p:sp>
      <p:sp>
        <p:nvSpPr>
          <p:cNvPr id="3" name="Content Placeholder 2"/>
          <p:cNvSpPr>
            <a:spLocks noGrp="1"/>
          </p:cNvSpPr>
          <p:nvPr>
            <p:ph idx="1"/>
            <p:extLst/>
          </p:nvPr>
        </p:nvSpPr>
        <p:spPr/>
        <p:txBody>
          <a:bodyPr/>
          <a:lstStyle/>
          <a:p>
            <a:r>
              <a:rPr lang="en-US"/>
              <a:t>6-23 persons. In Michigan, no less than 13 people and no more than 17. Code of Criminal Procedure 1927 Act 175 Sec.767.11</a:t>
            </a:r>
          </a:p>
          <a:p>
            <a:r>
              <a:rPr lang="en-US"/>
              <a:t>In Michigan, at least 9 jurors must be in concurrence for an indictment to occur-Act 175 Sec 767.23</a:t>
            </a:r>
          </a:p>
          <a:p>
            <a:r>
              <a:rPr lang="en-US"/>
              <a:t>Grand Jury meets in secret</a:t>
            </a:r>
          </a:p>
          <a:p>
            <a:r>
              <a:rPr lang="en-US"/>
              <a:t>Can question witnesses and summon others to testify</a:t>
            </a:r>
          </a:p>
        </p:txBody>
      </p:sp>
    </p:spTree>
    <p:extLst>
      <p:ext uri="{BB962C8B-B14F-4D97-AF65-F5344CB8AC3E}">
        <p14:creationId xmlns:p14="http://schemas.microsoft.com/office/powerpoint/2010/main" val="12728576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extLst/>
          </p:nvPr>
        </p:nvSpPr>
        <p:spPr/>
        <p:txBody>
          <a:bodyPr/>
          <a:lstStyle/>
          <a:p>
            <a:r>
              <a:rPr lang="en-US"/>
              <a:t>Filing Formal Charges</a:t>
            </a:r>
          </a:p>
        </p:txBody>
      </p:sp>
      <p:sp>
        <p:nvSpPr>
          <p:cNvPr id="3" name="Content Placeholder 2"/>
          <p:cNvSpPr>
            <a:spLocks noGrp="1"/>
          </p:cNvSpPr>
          <p:nvPr>
            <p:ph idx="1"/>
            <p:extLst/>
          </p:nvPr>
        </p:nvSpPr>
        <p:spPr/>
        <p:txBody>
          <a:bodyPr>
            <a:normAutofit fontScale="85000" lnSpcReduction="20000"/>
          </a:bodyPr>
          <a:lstStyle/>
          <a:p>
            <a:r>
              <a:rPr lang="en-US"/>
              <a:t>Information- formal charge filed by the prosecutor without the action of a grand jury. Far less time consuming and less costly than a grand jury</a:t>
            </a:r>
          </a:p>
          <a:p>
            <a:r>
              <a:rPr lang="en-US"/>
              <a:t>Petit Jury (Trial Jury) Usually 12 people (sometimes 6 in some states) who hear evidence in the case  and decide disputed facts.</a:t>
            </a:r>
          </a:p>
          <a:p>
            <a:r>
              <a:rPr lang="en-US"/>
              <a:t>Can convict with a unanimous vote, or super majority in some cases</a:t>
            </a:r>
          </a:p>
          <a:p>
            <a:r>
              <a:rPr lang="en-US"/>
              <a:t>If the jury cannot agree (hung jury) than are-trial takes place or the charge is dropped in some cases.</a:t>
            </a:r>
          </a:p>
          <a:p>
            <a:r>
              <a:rPr lang="en-US"/>
              <a:t>Bench Trial-Case without a jury. It is heard by a judge alone.</a:t>
            </a:r>
          </a:p>
          <a:p>
            <a:r>
              <a:rPr lang="en-US"/>
              <a:t>Jurors are usually picked from poll books, tax rolls, driver's license records who are eligible to serve</a:t>
            </a:r>
          </a:p>
        </p:txBody>
      </p:sp>
    </p:spTree>
    <p:extLst>
      <p:ext uri="{BB962C8B-B14F-4D97-AF65-F5344CB8AC3E}">
        <p14:creationId xmlns:p14="http://schemas.microsoft.com/office/powerpoint/2010/main" val="10968635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extLst/>
          </p:nvPr>
        </p:nvSpPr>
        <p:spPr/>
        <p:txBody>
          <a:bodyPr/>
          <a:lstStyle/>
          <a:p>
            <a:r>
              <a:rPr lang="en-US"/>
              <a:t>Organization of State Courts </a:t>
            </a:r>
          </a:p>
        </p:txBody>
      </p:sp>
      <p:sp>
        <p:nvSpPr>
          <p:cNvPr id="3" name="Content Placeholder 2"/>
          <p:cNvSpPr>
            <a:spLocks noGrp="1"/>
          </p:cNvSpPr>
          <p:nvPr>
            <p:ph idx="1"/>
            <p:extLst/>
          </p:nvPr>
        </p:nvSpPr>
        <p:spPr/>
        <p:txBody>
          <a:bodyPr/>
          <a:lstStyle/>
          <a:p>
            <a:r>
              <a:rPr lang="en-US"/>
              <a:t>Justice of the Peace-The lowest on the judicial ladder. Can officiate weddings in Michigan. Mostly phased out in Michigan.</a:t>
            </a:r>
          </a:p>
          <a:p>
            <a:r>
              <a:rPr lang="en-US"/>
              <a:t>Magistrates- Elected and can handle minor civil cases and misdemeanor cases at the circuit court</a:t>
            </a:r>
          </a:p>
          <a:p>
            <a:r>
              <a:rPr lang="en-US"/>
              <a:t>Juvenile Courts-For persons 17 years of age and under</a:t>
            </a:r>
          </a:p>
        </p:txBody>
      </p:sp>
    </p:spTree>
    <p:extLst>
      <p:ext uri="{BB962C8B-B14F-4D97-AF65-F5344CB8AC3E}">
        <p14:creationId xmlns:p14="http://schemas.microsoft.com/office/powerpoint/2010/main" val="26403837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extLst/>
          </p:nvPr>
        </p:nvSpPr>
        <p:spPr/>
        <p:txBody>
          <a:bodyPr/>
          <a:lstStyle/>
          <a:p>
            <a:r>
              <a:rPr lang="en-US"/>
              <a:t>Michigan Trial Courts</a:t>
            </a:r>
          </a:p>
        </p:txBody>
      </p:sp>
      <p:sp>
        <p:nvSpPr>
          <p:cNvPr id="3" name="Content Placeholder 2"/>
          <p:cNvSpPr>
            <a:spLocks noGrp="1"/>
          </p:cNvSpPr>
          <p:nvPr>
            <p:ph idx="1"/>
            <p:extLst/>
          </p:nvPr>
        </p:nvSpPr>
        <p:spPr/>
        <p:txBody>
          <a:bodyPr>
            <a:normAutofit fontScale="92500" lnSpcReduction="20000"/>
          </a:bodyPr>
          <a:lstStyle/>
          <a:p>
            <a:r>
              <a:rPr lang="en-US"/>
              <a:t>Circuit Court-Handle all civil cases over $25,000 and all felony criminal cases. The Family division handles adoption, divorce, paternity, emancipation of minors, juvenile offenses, etc. 57 circuit courts. Judges elected to 6 year terms</a:t>
            </a:r>
          </a:p>
          <a:p>
            <a:r>
              <a:rPr lang="en-US"/>
              <a:t>District Court- 'The People's Court'. Handles traffic violations, misdemeanor criminal cases (convicted cannot serve more than 1 year in jail), civil cases up to $25,000. There are a few municipal courts in Grosse Pointe. 100 district courts. Judges elected to 6 year terms</a:t>
            </a:r>
          </a:p>
          <a:p>
            <a:r>
              <a:rPr lang="en-US"/>
              <a:t>Probate Court- Handles wills, administers estates and trusts, appoints guardians, orders treatment for the mentally ill. Judges elected to 6 year terms. 78 probate courts</a:t>
            </a:r>
          </a:p>
          <a:p>
            <a:endParaRPr lang="en-US"/>
          </a:p>
        </p:txBody>
      </p:sp>
    </p:spTree>
    <p:extLst>
      <p:ext uri="{BB962C8B-B14F-4D97-AF65-F5344CB8AC3E}">
        <p14:creationId xmlns:p14="http://schemas.microsoft.com/office/powerpoint/2010/main" val="1674559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extLst/>
          </p:nvPr>
        </p:nvSpPr>
        <p:spPr/>
        <p:txBody>
          <a:bodyPr/>
          <a:lstStyle/>
          <a:p>
            <a:r>
              <a:rPr lang="en-US"/>
              <a:t>Michigan Court of Appeals</a:t>
            </a:r>
          </a:p>
        </p:txBody>
      </p:sp>
      <p:sp>
        <p:nvSpPr>
          <p:cNvPr id="3" name="Content Placeholder 2"/>
          <p:cNvSpPr>
            <a:spLocks noGrp="1"/>
          </p:cNvSpPr>
          <p:nvPr>
            <p:ph idx="1"/>
            <p:extLst/>
          </p:nvPr>
        </p:nvSpPr>
        <p:spPr/>
        <p:txBody>
          <a:bodyPr>
            <a:normAutofit fontScale="85000" lnSpcReduction="10000"/>
          </a:bodyPr>
          <a:lstStyle/>
          <a:p>
            <a:r>
              <a:rPr lang="en-US"/>
              <a:t>One of the highest volume intermediary appellate courts</a:t>
            </a:r>
          </a:p>
          <a:p>
            <a:r>
              <a:rPr lang="en-US"/>
              <a:t>Cases appealed from circuit court, probate court, agency orders, and other lower courts</a:t>
            </a:r>
          </a:p>
          <a:p>
            <a:r>
              <a:rPr lang="en-US"/>
              <a:t>Gov. Snyder has appointed 2 new judges, bringing the total number of judges to 27. Was set at 24 in 2012.</a:t>
            </a:r>
          </a:p>
          <a:p>
            <a:r>
              <a:rPr lang="en-US"/>
              <a:t>4 districts. D1-Detroit D2-Troy  D3-Grand Rapids D4-Lansing</a:t>
            </a:r>
          </a:p>
          <a:p>
            <a:r>
              <a:rPr lang="en-US"/>
              <a:t>Judges are randomly assigned to 3 judge panels</a:t>
            </a:r>
          </a:p>
          <a:p>
            <a:r>
              <a:rPr lang="en-US"/>
              <a:t>2 of the 3 judges must agree for the decision to be binding.</a:t>
            </a:r>
          </a:p>
          <a:p>
            <a:r>
              <a:rPr lang="en-US"/>
              <a:t>Court upholds stare decisis- observing precedent</a:t>
            </a:r>
          </a:p>
        </p:txBody>
      </p:sp>
    </p:spTree>
    <p:extLst>
      <p:ext uri="{BB962C8B-B14F-4D97-AF65-F5344CB8AC3E}">
        <p14:creationId xmlns:p14="http://schemas.microsoft.com/office/powerpoint/2010/main" val="8312245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extLst/>
          </p:nvPr>
        </p:nvSpPr>
        <p:spPr/>
        <p:txBody>
          <a:bodyPr/>
          <a:lstStyle/>
          <a:p>
            <a:r>
              <a:rPr lang="en-US"/>
              <a:t>Basic Principles</a:t>
            </a:r>
          </a:p>
        </p:txBody>
      </p:sp>
      <p:sp>
        <p:nvSpPr>
          <p:cNvPr id="3" name="Content Placeholder 2"/>
          <p:cNvSpPr>
            <a:spLocks noGrp="1"/>
          </p:cNvSpPr>
          <p:nvPr>
            <p:ph idx="1"/>
            <p:extLst/>
          </p:nvPr>
        </p:nvSpPr>
        <p:spPr/>
        <p:txBody>
          <a:bodyPr>
            <a:normAutofit lnSpcReduction="10000"/>
          </a:bodyPr>
          <a:lstStyle/>
          <a:p>
            <a:r>
              <a:rPr lang="en-US"/>
              <a:t>Protection of Civil Rights</a:t>
            </a:r>
          </a:p>
          <a:p>
            <a:r>
              <a:rPr lang="en-US"/>
              <a:t>Michigan Constitution Article I, Section 2: </a:t>
            </a:r>
            <a:r>
              <a:rPr lang="en-US">
                <a:solidFill>
                  <a:schemeClr val="tx1"/>
                </a:solidFill>
              </a:rPr>
              <a:t>No person shall be denied the equal protection of the laws; nor shall any person be denied the enjoyment of his civil or political rights or be discriminated against in the exercise thereof because of religion, race, color or national origin. The legislature shall implement this section by appropriate legislation.</a:t>
            </a:r>
            <a:endParaRPr lang="en-US"/>
          </a:p>
          <a:p>
            <a:br>
              <a:rPr lang="en-US">
                <a:solidFill>
                  <a:schemeClr val="tx1"/>
                </a:solidFill>
                <a:latin typeface="+mn-ea"/>
                <a:cs typeface="+mn-ea"/>
              </a:rPr>
            </a:br>
            <a:endParaRPr lang="en-US">
              <a:solidFill>
                <a:schemeClr val="tx1"/>
              </a:solidFill>
            </a:endParaRPr>
          </a:p>
          <a:p>
            <a:endParaRPr lang="en-US"/>
          </a:p>
        </p:txBody>
      </p:sp>
    </p:spTree>
    <p:extLst>
      <p:ext uri="{BB962C8B-B14F-4D97-AF65-F5344CB8AC3E}">
        <p14:creationId xmlns:p14="http://schemas.microsoft.com/office/powerpoint/2010/main" val="2604651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extLst/>
          </p:nvPr>
        </p:nvSpPr>
        <p:spPr/>
        <p:txBody>
          <a:bodyPr/>
          <a:lstStyle/>
          <a:p>
            <a:r>
              <a:rPr lang="en-US"/>
              <a:t>Michigan Supreme Court</a:t>
            </a:r>
          </a:p>
        </p:txBody>
      </p:sp>
      <p:sp>
        <p:nvSpPr>
          <p:cNvPr id="3" name="Content Placeholder 2"/>
          <p:cNvSpPr>
            <a:spLocks noGrp="1"/>
          </p:cNvSpPr>
          <p:nvPr>
            <p:ph idx="1"/>
            <p:extLst/>
          </p:nvPr>
        </p:nvSpPr>
        <p:spPr/>
        <p:txBody>
          <a:bodyPr>
            <a:normAutofit fontScale="55000" lnSpcReduction="20000"/>
          </a:bodyPr>
          <a:lstStyle/>
          <a:p>
            <a:r>
              <a:rPr lang="en-US"/>
              <a:t>Court of last resort</a:t>
            </a:r>
          </a:p>
          <a:p>
            <a:r>
              <a:rPr lang="en-US"/>
              <a:t>Article VI of the Michigan Constitution</a:t>
            </a:r>
          </a:p>
          <a:p>
            <a:r>
              <a:rPr lang="en-US"/>
              <a:t>7 justices (1 chief justice)</a:t>
            </a:r>
          </a:p>
          <a:p>
            <a:r>
              <a:rPr lang="en-US"/>
              <a:t>Power to hear cases is discretionary</a:t>
            </a:r>
          </a:p>
          <a:p>
            <a:r>
              <a:rPr lang="en-US"/>
              <a:t>Cases can be decided by an order with or without an opinion</a:t>
            </a:r>
          </a:p>
          <a:p>
            <a:r>
              <a:rPr lang="en-US">
                <a:solidFill>
                  <a:srgbClr val="333333"/>
                </a:solidFill>
                <a:latin typeface="helvetica"/>
                <a:cs typeface="helvetica"/>
              </a:rPr>
              <a:t>These orders may affirm or reverse the Michigan Court of Appeals, may remand a case to the trial court, or may adopt a correct Court of Appeals opinion.  </a:t>
            </a:r>
          </a:p>
          <a:p>
            <a:r>
              <a:rPr lang="en-US">
                <a:solidFill>
                  <a:srgbClr val="333333"/>
                </a:solidFill>
                <a:latin typeface="helvetica"/>
                <a:cs typeface="helvetica"/>
              </a:rPr>
              <a:t>Term starts August 1 and runs through July 31</a:t>
            </a:r>
          </a:p>
          <a:p>
            <a:r>
              <a:rPr lang="en-US">
                <a:solidFill>
                  <a:srgbClr val="333333"/>
                </a:solidFill>
                <a:latin typeface="helvetica"/>
                <a:cs typeface="helvetica"/>
              </a:rPr>
              <a:t>In addition to its judicial duties, the Supreme Court is responsible for the general administrative supervision of all courts in the state.</a:t>
            </a:r>
          </a:p>
          <a:p>
            <a:r>
              <a:rPr lang="en-US">
                <a:solidFill>
                  <a:srgbClr val="333333"/>
                </a:solidFill>
                <a:latin typeface="helvetica"/>
                <a:cs typeface="helvetica"/>
              </a:rPr>
              <a:t>The Supreme Court also establishes rules for practice and procedure in all courts.</a:t>
            </a:r>
          </a:p>
          <a:p>
            <a:r>
              <a:rPr lang="en-US">
                <a:solidFill>
                  <a:srgbClr val="333333"/>
                </a:solidFill>
                <a:latin typeface="helvetica"/>
                <a:cs typeface="helvetica"/>
              </a:rPr>
              <a:t>Judges are elected to 8 year terms. Elections are non-partisan (but they really are) Article Vi Sec.2</a:t>
            </a:r>
          </a:p>
          <a:p>
            <a:r>
              <a:rPr lang="en-US">
                <a:solidFill>
                  <a:srgbClr val="333333"/>
                </a:solidFill>
                <a:latin typeface="helvetica"/>
                <a:cs typeface="helvetica"/>
              </a:rPr>
              <a:t>If there is a vacancy, the Governor appoints a replacement. Once term expires, they must run for the spot.</a:t>
            </a:r>
          </a:p>
        </p:txBody>
      </p:sp>
    </p:spTree>
    <p:extLst>
      <p:ext uri="{BB962C8B-B14F-4D97-AF65-F5344CB8AC3E}">
        <p14:creationId xmlns:p14="http://schemas.microsoft.com/office/powerpoint/2010/main" val="274774754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Sec. 6- State and Local Spending and Revenue</a:t>
            </a:r>
          </a:p>
        </p:txBody>
      </p:sp>
      <p:sp>
        <p:nvSpPr>
          <p:cNvPr id="3" name="Content Placeholder 2"/>
          <p:cNvSpPr>
            <a:spLocks noGrp="1"/>
          </p:cNvSpPr>
          <p:nvPr>
            <p:ph idx="1"/>
          </p:nvPr>
        </p:nvSpPr>
        <p:spPr/>
        <p:txBody>
          <a:bodyPr/>
          <a:lstStyle/>
          <a:p>
            <a:r>
              <a:rPr lang="en-US"/>
              <a:t>Education, Public Health, and Welfare</a:t>
            </a:r>
          </a:p>
          <a:p>
            <a:r>
              <a:rPr lang="en-US"/>
              <a:t>Public Education Funding-done mostly through property taxes</a:t>
            </a:r>
          </a:p>
          <a:p>
            <a:r>
              <a:rPr lang="en-US"/>
              <a:t>College and University Support-Key for local and state business. State of Michigan University system includes  universities, technical schools, and community colleges</a:t>
            </a:r>
          </a:p>
        </p:txBody>
      </p:sp>
    </p:spTree>
    <p:extLst>
      <p:ext uri="{BB962C8B-B14F-4D97-AF65-F5344CB8AC3E}">
        <p14:creationId xmlns:p14="http://schemas.microsoft.com/office/powerpoint/2010/main" val="30239721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Public Health</a:t>
            </a:r>
          </a:p>
        </p:txBody>
      </p:sp>
      <p:sp>
        <p:nvSpPr>
          <p:cNvPr id="3" name="Content Placeholder 2"/>
          <p:cNvSpPr>
            <a:spLocks noGrp="1"/>
          </p:cNvSpPr>
          <p:nvPr>
            <p:ph idx="1"/>
          </p:nvPr>
        </p:nvSpPr>
        <p:spPr/>
        <p:txBody>
          <a:bodyPr/>
          <a:lstStyle/>
          <a:p>
            <a:r>
              <a:rPr lang="en-US"/>
              <a:t>States fund hospitals, public health programs</a:t>
            </a:r>
          </a:p>
          <a:p>
            <a:r>
              <a:rPr lang="en-US"/>
              <a:t>With the federal government, administer Medicaid, providing health care to low-income families</a:t>
            </a:r>
          </a:p>
          <a:p>
            <a:r>
              <a:rPr lang="en-US"/>
              <a:t>immunizations</a:t>
            </a:r>
          </a:p>
        </p:txBody>
      </p:sp>
    </p:spTree>
    <p:extLst>
      <p:ext uri="{BB962C8B-B14F-4D97-AF65-F5344CB8AC3E}">
        <p14:creationId xmlns:p14="http://schemas.microsoft.com/office/powerpoint/2010/main" val="28008193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Welfare</a:t>
            </a:r>
          </a:p>
        </p:txBody>
      </p:sp>
      <p:sp>
        <p:nvSpPr>
          <p:cNvPr id="3" name="Content Placeholder 2"/>
          <p:cNvSpPr>
            <a:spLocks noGrp="1"/>
          </p:cNvSpPr>
          <p:nvPr>
            <p:ph idx="1"/>
          </p:nvPr>
        </p:nvSpPr>
        <p:spPr/>
        <p:txBody>
          <a:bodyPr/>
          <a:lstStyle/>
          <a:p>
            <a:r>
              <a:rPr lang="en-US"/>
              <a:t>Cash assistance to the poor</a:t>
            </a:r>
          </a:p>
          <a:p>
            <a:r>
              <a:rPr lang="en-US"/>
              <a:t>Entitlement program-Anyone who meets eligibility is entitled to receive benefits from the program</a:t>
            </a:r>
          </a:p>
          <a:p>
            <a:r>
              <a:rPr lang="en-US"/>
              <a:t>Temporary Assistance to Needy Families (TANF)-Federal block grant that is combined with state funds to implement the State's welfare program. Limit of 5 years of assistance</a:t>
            </a:r>
          </a:p>
          <a:p>
            <a:endParaRPr lang="en-US"/>
          </a:p>
        </p:txBody>
      </p:sp>
    </p:spTree>
    <p:extLst>
      <p:ext uri="{BB962C8B-B14F-4D97-AF65-F5344CB8AC3E}">
        <p14:creationId xmlns:p14="http://schemas.microsoft.com/office/powerpoint/2010/main" val="196255258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Public Safety</a:t>
            </a:r>
          </a:p>
        </p:txBody>
      </p:sp>
      <p:sp>
        <p:nvSpPr>
          <p:cNvPr id="3" name="Content Placeholder 2"/>
          <p:cNvSpPr>
            <a:spLocks noGrp="1"/>
          </p:cNvSpPr>
          <p:nvPr>
            <p:ph idx="1"/>
          </p:nvPr>
        </p:nvSpPr>
        <p:spPr/>
        <p:txBody>
          <a:bodyPr/>
          <a:lstStyle/>
          <a:p>
            <a:r>
              <a:rPr lang="en-US"/>
              <a:t>Michigan State Police</a:t>
            </a:r>
          </a:p>
          <a:p>
            <a:r>
              <a:rPr lang="en-US"/>
              <a:t>Corrections-State Prison</a:t>
            </a:r>
          </a:p>
        </p:txBody>
      </p:sp>
    </p:spTree>
    <p:extLst>
      <p:ext uri="{BB962C8B-B14F-4D97-AF65-F5344CB8AC3E}">
        <p14:creationId xmlns:p14="http://schemas.microsoft.com/office/powerpoint/2010/main" val="261799838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Highways</a:t>
            </a:r>
          </a:p>
        </p:txBody>
      </p:sp>
      <p:sp>
        <p:nvSpPr>
          <p:cNvPr id="3" name="Content Placeholder 2"/>
          <p:cNvSpPr>
            <a:spLocks noGrp="1"/>
          </p:cNvSpPr>
          <p:nvPr>
            <p:ph idx="1"/>
          </p:nvPr>
        </p:nvSpPr>
        <p:spPr/>
        <p:txBody>
          <a:bodyPr/>
          <a:lstStyle/>
          <a:p>
            <a:r>
              <a:rPr lang="en-US"/>
              <a:t>Interstate Highway System-High Speed freeway created by Eisenhower</a:t>
            </a:r>
          </a:p>
          <a:p>
            <a:r>
              <a:rPr lang="en-US">
                <a:solidFill>
                  <a:srgbClr val="333333"/>
                </a:solidFill>
              </a:rPr>
              <a:t>The Michigan Department of Transportation (MDOT) is responsible for Michigan's 9,669-mile state highway system, comprised of all M, I, and US routes. MDOT also administers other state and federal transportation programs for aviation, intercity passenger services, rail freight, local public transit services, the Transportation Economic Development Fund (TEDF), and others</a:t>
            </a:r>
            <a:endParaRPr lang="en-US"/>
          </a:p>
        </p:txBody>
      </p:sp>
    </p:spTree>
    <p:extLst>
      <p:ext uri="{BB962C8B-B14F-4D97-AF65-F5344CB8AC3E}">
        <p14:creationId xmlns:p14="http://schemas.microsoft.com/office/powerpoint/2010/main" val="212754847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State of Michigan Revenue FY 2017, 18</a:t>
            </a:r>
          </a:p>
        </p:txBody>
      </p:sp>
      <p:sp>
        <p:nvSpPr>
          <p:cNvPr id="3" name="Content Placeholder 2"/>
          <p:cNvSpPr>
            <a:spLocks noGrp="1"/>
          </p:cNvSpPr>
          <p:nvPr>
            <p:ph idx="1"/>
          </p:nvPr>
        </p:nvSpPr>
        <p:spPr/>
        <p:txBody>
          <a:bodyPr>
            <a:normAutofit fontScale="77500" lnSpcReduction="20000"/>
          </a:bodyPr>
          <a:lstStyle/>
          <a:p>
            <a:r>
              <a:rPr lang="en-US"/>
              <a:t>General Fund/General Purpose Revenue for FY 2017: $10.17 billion</a:t>
            </a:r>
          </a:p>
          <a:p>
            <a:r>
              <a:rPr lang="en-US"/>
              <a:t>School Aid Fund: $12.6 Billion</a:t>
            </a:r>
          </a:p>
          <a:p>
            <a:r>
              <a:rPr lang="en-US"/>
              <a:t>2018 outlook: GF/GP-$10.4 Billion   SAF-$12.96 Billion</a:t>
            </a:r>
          </a:p>
          <a:p>
            <a:r>
              <a:rPr lang="en-US"/>
              <a:t>Sales Tax- Article 9, Section 8-Set at 6%</a:t>
            </a:r>
          </a:p>
          <a:p>
            <a:r>
              <a:rPr lang="en-US"/>
              <a:t>2014 Sales Tax revenue- $7.36 Billion. Almost 30% of total tax revenue</a:t>
            </a:r>
          </a:p>
          <a:p>
            <a:pPr>
              <a:buSzPct val="114999"/>
            </a:pPr>
            <a:r>
              <a:rPr lang="en-US"/>
              <a:t>Use Tax (Licenses) $1.7 billion</a:t>
            </a:r>
          </a:p>
          <a:p>
            <a:r>
              <a:rPr lang="en-US"/>
              <a:t>Income Tax-Withholding rate-4.25% Cannot be graduated Article IX Sec.7</a:t>
            </a:r>
          </a:p>
          <a:p>
            <a:pPr>
              <a:buSzPct val="114999"/>
            </a:pPr>
            <a:r>
              <a:rPr lang="en-US">
                <a:solidFill>
                  <a:schemeClr val="tx1"/>
                </a:solidFill>
                <a:hlinkClick r:id="rId2"/>
              </a:rPr>
              <a:t>http://www.michigan.gov/taxes/0,4676,7-238-43519_43531---,00.html</a:t>
            </a:r>
          </a:p>
          <a:p>
            <a:pPr>
              <a:buSzPct val="114998"/>
            </a:pPr>
            <a:r>
              <a:rPr lang="en-US">
                <a:solidFill>
                  <a:schemeClr val="tx1"/>
                </a:solidFill>
                <a:hlinkClick r:id="rId3"/>
              </a:rPr>
              <a:t>https://www.house.mi.gov/hfa/PDF/Revenue_Forecast/Source_and_Distribution_2016.pdf</a:t>
            </a:r>
            <a:endParaRPr lang="en-US">
              <a:solidFill>
                <a:srgbClr val="000000"/>
              </a:solidFill>
              <a:hlinkClick r:id="rId3"/>
            </a:endParaRPr>
          </a:p>
        </p:txBody>
      </p:sp>
    </p:spTree>
    <p:extLst>
      <p:ext uri="{BB962C8B-B14F-4D97-AF65-F5344CB8AC3E}">
        <p14:creationId xmlns:p14="http://schemas.microsoft.com/office/powerpoint/2010/main" val="406782385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Limitations of Taxation</a:t>
            </a:r>
          </a:p>
        </p:txBody>
      </p:sp>
      <p:sp>
        <p:nvSpPr>
          <p:cNvPr id="3" name="Content Placeholder 2"/>
          <p:cNvSpPr>
            <a:spLocks noGrp="1"/>
          </p:cNvSpPr>
          <p:nvPr>
            <p:ph idx="1"/>
          </p:nvPr>
        </p:nvSpPr>
        <p:spPr/>
        <p:txBody>
          <a:bodyPr/>
          <a:lstStyle/>
          <a:p>
            <a:r>
              <a:rPr lang="en-US"/>
              <a:t>Must be imposed fairly14th Amendment</a:t>
            </a:r>
          </a:p>
          <a:p>
            <a:pPr>
              <a:buSzPct val="114999"/>
            </a:pPr>
            <a:r>
              <a:rPr lang="en-US"/>
              <a:t>Local Governments can only tax what is lawful under the laws of the State of Michigan</a:t>
            </a:r>
          </a:p>
          <a:p>
            <a:pPr>
              <a:buSzPct val="114998"/>
            </a:pPr>
            <a:r>
              <a:rPr lang="en-US"/>
              <a:t>Most taxes are perceived as unfair, or to some, as theft.</a:t>
            </a:r>
          </a:p>
        </p:txBody>
      </p:sp>
    </p:spTree>
    <p:extLst>
      <p:ext uri="{BB962C8B-B14F-4D97-AF65-F5344CB8AC3E}">
        <p14:creationId xmlns:p14="http://schemas.microsoft.com/office/powerpoint/2010/main" val="256653928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Sales Tax in Michigan</a:t>
            </a:r>
          </a:p>
        </p:txBody>
      </p:sp>
      <p:sp>
        <p:nvSpPr>
          <p:cNvPr id="3" name="Content Placeholder 2"/>
          <p:cNvSpPr>
            <a:spLocks noGrp="1"/>
          </p:cNvSpPr>
          <p:nvPr>
            <p:ph idx="1"/>
          </p:nvPr>
        </p:nvSpPr>
        <p:spPr/>
        <p:txBody>
          <a:bodyPr>
            <a:normAutofit fontScale="77500" lnSpcReduction="20000"/>
          </a:bodyPr>
          <a:lstStyle/>
          <a:p>
            <a:r>
              <a:rPr lang="en-US"/>
              <a:t>6% of the sale on tangible goods sold by an entity who is in business to sell the item</a:t>
            </a:r>
          </a:p>
          <a:p>
            <a:pPr>
              <a:buSzPct val="114999"/>
            </a:pPr>
            <a:r>
              <a:rPr lang="en-US"/>
              <a:t>72% goes to School Aid Fund</a:t>
            </a:r>
          </a:p>
          <a:p>
            <a:pPr>
              <a:buSzPct val="114998"/>
            </a:pPr>
            <a:r>
              <a:rPr lang="en-US"/>
              <a:t>15.4% Goes to GF/GP </a:t>
            </a:r>
          </a:p>
          <a:p>
            <a:pPr>
              <a:buSzPct val="114997"/>
            </a:pPr>
            <a:r>
              <a:rPr lang="en-US"/>
              <a:t>10% goes to revenue sharing</a:t>
            </a:r>
          </a:p>
          <a:p>
            <a:pPr>
              <a:buSzPct val="114997"/>
            </a:pPr>
            <a:r>
              <a:rPr lang="en-US"/>
              <a:t>1.3% transportation fund</a:t>
            </a:r>
          </a:p>
          <a:p>
            <a:pPr>
              <a:buSzPct val="114997"/>
            </a:pPr>
            <a:r>
              <a:rPr lang="en-US">
                <a:solidFill>
                  <a:srgbClr val="2C3E50"/>
                </a:solidFill>
              </a:rPr>
              <a:t>In the state of Michigan, sales tax is legally required to be collected from all tangible, physical products being sold to a consumer. Several examples of exceptions to this tax are vehicles which are sold specifically to relatives of the seller, certain types of equipment which is used in the agricultural business, or some types of industrial machinery.</a:t>
            </a:r>
            <a:endParaRPr lang="en-US"/>
          </a:p>
          <a:p>
            <a:pPr>
              <a:buSzPct val="114999"/>
            </a:pPr>
            <a:r>
              <a:rPr lang="en-US">
                <a:solidFill>
                  <a:schemeClr val="tx1"/>
                </a:solidFill>
                <a:hlinkClick r:id="rId2"/>
              </a:rPr>
              <a:t>http://w3.lara.state.mi.us/orr/Files/AdminCode/948_2010-012TY_AdminCode.pdf</a:t>
            </a:r>
            <a:endParaRPr lang="en-US">
              <a:hlinkClick r:id="rId2"/>
            </a:endParaRPr>
          </a:p>
        </p:txBody>
      </p:sp>
    </p:spTree>
    <p:extLst>
      <p:ext uri="{BB962C8B-B14F-4D97-AF65-F5344CB8AC3E}">
        <p14:creationId xmlns:p14="http://schemas.microsoft.com/office/powerpoint/2010/main" val="85806379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Income tax</a:t>
            </a:r>
          </a:p>
        </p:txBody>
      </p:sp>
      <p:sp>
        <p:nvSpPr>
          <p:cNvPr id="3" name="Content Placeholder 2"/>
          <p:cNvSpPr>
            <a:spLocks noGrp="1"/>
          </p:cNvSpPr>
          <p:nvPr>
            <p:ph idx="1"/>
          </p:nvPr>
        </p:nvSpPr>
        <p:spPr/>
        <p:txBody>
          <a:bodyPr/>
          <a:lstStyle/>
          <a:p>
            <a:r>
              <a:rPr lang="en-US"/>
              <a:t>4.25% of income. Flat Rate across all incomes</a:t>
            </a:r>
          </a:p>
          <a:p>
            <a:pPr>
              <a:buSzPct val="114999"/>
            </a:pPr>
            <a:r>
              <a:rPr lang="en-US"/>
              <a:t>71.9% goes to the General Fund</a:t>
            </a:r>
          </a:p>
          <a:p>
            <a:pPr>
              <a:buSzPct val="114998"/>
            </a:pPr>
            <a:r>
              <a:rPr lang="en-US"/>
              <a:t>28.1% goes to the School Aid Fund</a:t>
            </a:r>
          </a:p>
        </p:txBody>
      </p:sp>
    </p:spTree>
    <p:extLst>
      <p:ext uri="{BB962C8B-B14F-4D97-AF65-F5344CB8AC3E}">
        <p14:creationId xmlns:p14="http://schemas.microsoft.com/office/powerpoint/2010/main" val="11954785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extLst/>
          </p:nvPr>
        </p:nvSpPr>
        <p:spPr/>
        <p:txBody>
          <a:bodyPr/>
          <a:lstStyle/>
          <a:p>
            <a:r>
              <a:rPr lang="en-US"/>
              <a:t>Governmental Structure</a:t>
            </a:r>
          </a:p>
        </p:txBody>
      </p:sp>
      <p:sp>
        <p:nvSpPr>
          <p:cNvPr id="3" name="Content Placeholder 2"/>
          <p:cNvSpPr>
            <a:spLocks noGrp="1"/>
          </p:cNvSpPr>
          <p:nvPr>
            <p:ph idx="1"/>
            <p:extLst/>
          </p:nvPr>
        </p:nvSpPr>
        <p:spPr/>
        <p:txBody>
          <a:bodyPr>
            <a:normAutofit lnSpcReduction="10000"/>
          </a:bodyPr>
          <a:lstStyle/>
          <a:p>
            <a:r>
              <a:rPr lang="en-US"/>
              <a:t>Organization of the 3 branches of government</a:t>
            </a:r>
          </a:p>
          <a:p>
            <a:r>
              <a:rPr lang="en-US"/>
              <a:t>Article IV- Legislative Branch</a:t>
            </a:r>
          </a:p>
          <a:p>
            <a:r>
              <a:rPr lang="en-US"/>
              <a:t>Article V- Executive Branch</a:t>
            </a:r>
          </a:p>
          <a:p>
            <a:r>
              <a:rPr lang="en-US"/>
              <a:t>Article VI- Judicial Branch</a:t>
            </a:r>
          </a:p>
          <a:p>
            <a:r>
              <a:rPr lang="en-US"/>
              <a:t>Article VII- Local Government</a:t>
            </a:r>
          </a:p>
          <a:p>
            <a:r>
              <a:rPr lang="en-US"/>
              <a:t>These list The Powers granted  and process of elections and judicial procedures</a:t>
            </a:r>
          </a:p>
        </p:txBody>
      </p:sp>
    </p:spTree>
    <p:extLst>
      <p:ext uri="{BB962C8B-B14F-4D97-AF65-F5344CB8AC3E}">
        <p14:creationId xmlns:p14="http://schemas.microsoft.com/office/powerpoint/2010/main" val="228371779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Property and Personal Property Tax</a:t>
            </a:r>
          </a:p>
        </p:txBody>
      </p:sp>
      <p:sp>
        <p:nvSpPr>
          <p:cNvPr id="3" name="Content Placeholder 2"/>
          <p:cNvSpPr>
            <a:spLocks noGrp="1"/>
          </p:cNvSpPr>
          <p:nvPr>
            <p:ph idx="1"/>
          </p:nvPr>
        </p:nvSpPr>
        <p:spPr/>
        <p:txBody>
          <a:bodyPr>
            <a:normAutofit fontScale="92500" lnSpcReduction="20000"/>
          </a:bodyPr>
          <a:lstStyle/>
          <a:p>
            <a:r>
              <a:rPr lang="en-US"/>
              <a:t>Tax on real property, such as land, buildings, and improvements on those 2 things. Based on the taxable value of one's home in Michigan, which is based on SEV.  SEV is ½ of what the assessor says the true cash value of your house is.</a:t>
            </a:r>
          </a:p>
          <a:p>
            <a:pPr>
              <a:buSzPct val="114999"/>
            </a:pPr>
            <a:r>
              <a:rPr lang="en-US"/>
              <a:t>Personal Property tax- Tax on equipment and other things owned by a business</a:t>
            </a:r>
          </a:p>
          <a:p>
            <a:pPr>
              <a:buSzPct val="114998"/>
            </a:pPr>
            <a:r>
              <a:rPr lang="en-US"/>
              <a:t>In Michigan: </a:t>
            </a:r>
            <a:r>
              <a:rPr lang="en-US">
                <a:solidFill>
                  <a:srgbClr val="555555"/>
                </a:solidFill>
              </a:rPr>
              <a:t>Beginning January 1, 2016, all new business personal property, as well as all personal property purchased between 2013 and 2015, will be exempt from the tax.</a:t>
            </a:r>
            <a:endParaRPr lang="en-US"/>
          </a:p>
          <a:p>
            <a:pPr marL="0">
              <a:buSzPct val="114997"/>
            </a:pPr>
            <a:r>
              <a:rPr lang="en-US">
                <a:solidFill>
                  <a:srgbClr val="555555"/>
                </a:solidFill>
              </a:rPr>
              <a:t>Beginning January 1, 2016, all business personal property at least 10 years old will be exempt from the tax. This will continually roll old personal property off the tax rolls until all business property is exempt in 2024.</a:t>
            </a:r>
            <a:endParaRPr>
              <a:solidFill>
                <a:schemeClr val="tx1"/>
              </a:solidFill>
            </a:endParaRPr>
          </a:p>
          <a:p>
            <a:pPr>
              <a:buSzPct val="114997"/>
            </a:pPr>
            <a:endParaRPr lang="en-US"/>
          </a:p>
          <a:p>
            <a:pPr>
              <a:buSzPct val="114999"/>
            </a:pPr>
            <a:endParaRPr lang="en-US"/>
          </a:p>
          <a:p>
            <a:pPr>
              <a:buSzPct val="114999"/>
            </a:pPr>
            <a:endParaRPr lang="en-US"/>
          </a:p>
        </p:txBody>
      </p:sp>
    </p:spTree>
    <p:extLst>
      <p:ext uri="{BB962C8B-B14F-4D97-AF65-F5344CB8AC3E}">
        <p14:creationId xmlns:p14="http://schemas.microsoft.com/office/powerpoint/2010/main" val="359218015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Inheritance Or Estate taxes</a:t>
            </a:r>
          </a:p>
        </p:txBody>
      </p:sp>
      <p:sp>
        <p:nvSpPr>
          <p:cNvPr id="3" name="Content Placeholder 2"/>
          <p:cNvSpPr>
            <a:spLocks noGrp="1"/>
          </p:cNvSpPr>
          <p:nvPr>
            <p:ph idx="1"/>
          </p:nvPr>
        </p:nvSpPr>
        <p:spPr/>
        <p:txBody>
          <a:bodyPr/>
          <a:lstStyle/>
          <a:p>
            <a:r>
              <a:rPr lang="en-US"/>
              <a:t>Inheritance tax- tax levied on the share of an estate inherited</a:t>
            </a:r>
          </a:p>
          <a:p>
            <a:pPr>
              <a:buSzPct val="114999"/>
            </a:pPr>
            <a:r>
              <a:rPr lang="en-US"/>
              <a:t>Estate tax- a tax levied on the full estate of the deceased person</a:t>
            </a:r>
          </a:p>
          <a:p>
            <a:pPr>
              <a:buSzPct val="114998"/>
            </a:pPr>
            <a:r>
              <a:rPr lang="en-US"/>
              <a:t>In Michigan, an exemption up to $1,000,000</a:t>
            </a:r>
          </a:p>
        </p:txBody>
      </p:sp>
    </p:spTree>
    <p:extLst>
      <p:ext uri="{BB962C8B-B14F-4D97-AF65-F5344CB8AC3E}">
        <p14:creationId xmlns:p14="http://schemas.microsoft.com/office/powerpoint/2010/main" val="15554053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Business tax</a:t>
            </a:r>
          </a:p>
        </p:txBody>
      </p:sp>
      <p:sp>
        <p:nvSpPr>
          <p:cNvPr id="3" name="Content Placeholder 2"/>
          <p:cNvSpPr>
            <a:spLocks noGrp="1"/>
          </p:cNvSpPr>
          <p:nvPr>
            <p:ph idx="1"/>
          </p:nvPr>
        </p:nvSpPr>
        <p:spPr/>
        <p:txBody>
          <a:bodyPr/>
          <a:lstStyle/>
          <a:p>
            <a:r>
              <a:rPr lang="en-US"/>
              <a:t>Corporate Income Tax-Replaced the Michigan Business Tax in 2011</a:t>
            </a:r>
          </a:p>
          <a:p>
            <a:pPr>
              <a:buSzPct val="114999"/>
            </a:pPr>
            <a:r>
              <a:rPr lang="en-US"/>
              <a:t>Licenses, permits to do business</a:t>
            </a:r>
          </a:p>
          <a:p>
            <a:pPr>
              <a:buSzPct val="114998"/>
            </a:pPr>
            <a:r>
              <a:rPr lang="en-US"/>
              <a:t>Licensing professionals</a:t>
            </a:r>
          </a:p>
        </p:txBody>
      </p:sp>
    </p:spTree>
    <p:extLst>
      <p:ext uri="{BB962C8B-B14F-4D97-AF65-F5344CB8AC3E}">
        <p14:creationId xmlns:p14="http://schemas.microsoft.com/office/powerpoint/2010/main" val="244018604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Non-Tax Revenues</a:t>
            </a:r>
          </a:p>
        </p:txBody>
      </p:sp>
      <p:sp>
        <p:nvSpPr>
          <p:cNvPr id="3" name="Content Placeholder 2"/>
          <p:cNvSpPr>
            <a:spLocks noGrp="1"/>
          </p:cNvSpPr>
          <p:nvPr>
            <p:ph idx="1"/>
          </p:nvPr>
        </p:nvSpPr>
        <p:spPr/>
        <p:txBody>
          <a:bodyPr/>
          <a:lstStyle/>
          <a:p>
            <a:r>
              <a:rPr lang="en-US"/>
              <a:t>Tolls- Mackinac Bridge. </a:t>
            </a:r>
          </a:p>
          <a:p>
            <a:pPr>
              <a:buSzPct val="114999"/>
            </a:pPr>
            <a:r>
              <a:rPr lang="en-US"/>
              <a:t>Rent from Government-owned property</a:t>
            </a:r>
          </a:p>
          <a:p>
            <a:pPr>
              <a:buSzPct val="114998"/>
            </a:pPr>
            <a:r>
              <a:rPr lang="en-US"/>
              <a:t>Lotteries-FY 2016 $889 Million to the School Aid Fund</a:t>
            </a:r>
          </a:p>
        </p:txBody>
      </p:sp>
    </p:spTree>
    <p:extLst>
      <p:ext uri="{BB962C8B-B14F-4D97-AF65-F5344CB8AC3E}">
        <p14:creationId xmlns:p14="http://schemas.microsoft.com/office/powerpoint/2010/main" val="64166831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Borrowing Money</a:t>
            </a:r>
          </a:p>
        </p:txBody>
      </p:sp>
      <p:sp>
        <p:nvSpPr>
          <p:cNvPr id="3" name="Content Placeholder 2"/>
          <p:cNvSpPr>
            <a:spLocks noGrp="1"/>
          </p:cNvSpPr>
          <p:nvPr>
            <p:ph idx="1"/>
          </p:nvPr>
        </p:nvSpPr>
        <p:spPr/>
        <p:txBody>
          <a:bodyPr/>
          <a:lstStyle/>
          <a:p>
            <a:r>
              <a:rPr lang="en-US">
                <a:solidFill>
                  <a:srgbClr val="333333"/>
                </a:solidFill>
              </a:rPr>
              <a:t>The state borrows money by issuing general obligation bonds, revenue dedicated bonds, or commercial paper.</a:t>
            </a:r>
          </a:p>
          <a:p>
            <a:pPr>
              <a:buSzPct val="114999"/>
            </a:pPr>
            <a:r>
              <a:rPr lang="en-US">
                <a:solidFill>
                  <a:srgbClr val="333333"/>
                </a:solidFill>
              </a:rPr>
              <a:t>General obligation bonds must be approved by the voters, are backed by the full faith and credit of the state, and are generally repaid from unrestricted revenue sources. General obligation bonds include debt issued for recreation and environmental protection and school loans</a:t>
            </a:r>
          </a:p>
        </p:txBody>
      </p:sp>
    </p:spTree>
    <p:extLst>
      <p:ext uri="{BB962C8B-B14F-4D97-AF65-F5344CB8AC3E}">
        <p14:creationId xmlns:p14="http://schemas.microsoft.com/office/powerpoint/2010/main" val="187536587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Borrowing Money</a:t>
            </a:r>
          </a:p>
        </p:txBody>
      </p:sp>
      <p:sp>
        <p:nvSpPr>
          <p:cNvPr id="3" name="Content Placeholder 2"/>
          <p:cNvSpPr>
            <a:spLocks noGrp="1"/>
          </p:cNvSpPr>
          <p:nvPr>
            <p:ph idx="1"/>
          </p:nvPr>
        </p:nvSpPr>
        <p:spPr/>
        <p:txBody>
          <a:bodyPr/>
          <a:lstStyle/>
          <a:p>
            <a:r>
              <a:rPr lang="en-US">
                <a:solidFill>
                  <a:srgbClr val="333333"/>
                </a:solidFill>
              </a:rPr>
              <a:t>Revenue dedicated bonds typically finance specific projects with the stipulation that repayment will come from designated revenue sources. Revenue dedicated bonds include debt issued for transportation projects and debt issued by the State Building Authority for the construction of state projects, certain equipment financing, and higher education related projects.</a:t>
            </a:r>
          </a:p>
          <a:p>
            <a:pPr>
              <a:buSzPct val="114999"/>
            </a:pPr>
            <a:r>
              <a:rPr lang="en-US">
                <a:solidFill>
                  <a:srgbClr val="333333"/>
                </a:solidFill>
              </a:rPr>
              <a:t>Commercial paper is used when short-term borrowing is necessary and is generally repaid from the proceeds of a bond sale.</a:t>
            </a:r>
          </a:p>
        </p:txBody>
      </p:sp>
    </p:spTree>
    <p:extLst>
      <p:ext uri="{BB962C8B-B14F-4D97-AF65-F5344CB8AC3E}">
        <p14:creationId xmlns:p14="http://schemas.microsoft.com/office/powerpoint/2010/main" val="400052250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State Budget</a:t>
            </a:r>
          </a:p>
        </p:txBody>
      </p:sp>
      <p:sp>
        <p:nvSpPr>
          <p:cNvPr id="3" name="Content Placeholder 2"/>
          <p:cNvSpPr>
            <a:spLocks noGrp="1"/>
          </p:cNvSpPr>
          <p:nvPr>
            <p:ph idx="1"/>
          </p:nvPr>
        </p:nvSpPr>
        <p:spPr/>
        <p:txBody>
          <a:bodyPr/>
          <a:lstStyle/>
          <a:p>
            <a:r>
              <a:rPr lang="en-US"/>
              <a:t>FY 17 Budget-$54.9 Billion</a:t>
            </a:r>
          </a:p>
          <a:p>
            <a:pPr>
              <a:buSzPct val="114999"/>
            </a:pPr>
            <a:r>
              <a:rPr lang="en-US"/>
              <a:t>This in includes state and federal revenues (remember, state revenue is around $30 billion)</a:t>
            </a:r>
          </a:p>
          <a:p>
            <a:pPr>
              <a:buSzPct val="114998"/>
            </a:pPr>
            <a:r>
              <a:rPr lang="en-US"/>
              <a:t>75% goes to health and human services</a:t>
            </a:r>
          </a:p>
          <a:p>
            <a:pPr>
              <a:buSzPct val="114997"/>
            </a:pPr>
            <a:r>
              <a:rPr lang="en-US">
                <a:solidFill>
                  <a:schemeClr val="tx1"/>
                </a:solidFill>
                <a:hlinkClick r:id="rId2"/>
              </a:rPr>
              <a:t>http://www.michigan.gov/documents/budget/FY17_Exec_Budget_513960_7.pdf</a:t>
            </a:r>
            <a:endParaRPr lang="en-US">
              <a:hlinkClick r:id="rId2"/>
            </a:endParaRPr>
          </a:p>
        </p:txBody>
      </p:sp>
    </p:spTree>
    <p:extLst>
      <p:ext uri="{BB962C8B-B14F-4D97-AF65-F5344CB8AC3E}">
        <p14:creationId xmlns:p14="http://schemas.microsoft.com/office/powerpoint/2010/main" val="103608865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Budget Process</a:t>
            </a:r>
          </a:p>
        </p:txBody>
      </p:sp>
      <p:sp>
        <p:nvSpPr>
          <p:cNvPr id="3" name="Content Placeholder 2"/>
          <p:cNvSpPr>
            <a:spLocks noGrp="1"/>
          </p:cNvSpPr>
          <p:nvPr>
            <p:ph idx="1"/>
          </p:nvPr>
        </p:nvSpPr>
        <p:spPr/>
        <p:txBody>
          <a:bodyPr/>
          <a:lstStyle/>
          <a:p>
            <a:endParaRPr lang="en-US"/>
          </a:p>
        </p:txBody>
      </p:sp>
      <p:sp>
        <p:nvSpPr>
          <p:cNvPr id="5" name="Content Placeholder 2"/>
          <p:cNvSpPr txBox="1">
            <a:spLocks/>
          </p:cNvSpPr>
          <p:nvPr>
            <p:extLst/>
          </p:nvPr>
        </p:nvSpPr>
        <p:spPr>
          <a:xfrm>
            <a:off x="1291969" y="2559561"/>
            <a:ext cx="9601196" cy="3318936"/>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endParaRPr lang="en-US"/>
          </a:p>
        </p:txBody>
      </p:sp>
      <p:sp>
        <p:nvSpPr>
          <p:cNvPr id="7" name="Content Placeholder 2"/>
          <p:cNvSpPr txBox="1">
            <a:spLocks/>
          </p:cNvSpPr>
          <p:nvPr>
            <p:extLst/>
          </p:nvPr>
        </p:nvSpPr>
        <p:spPr>
          <a:xfrm>
            <a:off x="1273552" y="2962275"/>
            <a:ext cx="9601196" cy="3318936"/>
          </a:xfrm>
          <a:prstGeom prst="rect">
            <a:avLst/>
          </a:prstGeom>
        </p:spPr>
        <p:txBody>
          <a:bodyPr vert="horz" lIns="91440" tIns="45720" rIns="91440" bIns="45720" rtlCol="0" anchor="t">
            <a:normAutofit fontScale="92500" lnSpcReduction="20000"/>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r>
              <a:rPr lang="en-US"/>
              <a:t>Introduced in both Houses</a:t>
            </a:r>
          </a:p>
          <a:p>
            <a:r>
              <a:rPr lang="en-US"/>
              <a:t>Appropriations committee give sections to subcommittees</a:t>
            </a:r>
          </a:p>
          <a:p>
            <a:r>
              <a:rPr lang="en-US"/>
              <a:t>Questioning of department heads for appropriations</a:t>
            </a:r>
          </a:p>
          <a:p>
            <a:r>
              <a:rPr lang="en-US"/>
              <a:t>Reported to floor for consideration</a:t>
            </a:r>
          </a:p>
          <a:p>
            <a:r>
              <a:rPr lang="en-US"/>
              <a:t>2nd Revenue estimating conference</a:t>
            </a:r>
          </a:p>
          <a:p>
            <a:r>
              <a:rPr lang="en-US"/>
              <a:t>Differences resolved in conference committees</a:t>
            </a:r>
          </a:p>
          <a:p>
            <a:r>
              <a:rPr lang="en-US"/>
              <a:t>Governor signs or vetoes the bill</a:t>
            </a:r>
          </a:p>
          <a:p>
            <a:r>
              <a:rPr lang="en-US"/>
              <a:t>Revisions may be made after to the appropriations</a:t>
            </a:r>
          </a:p>
        </p:txBody>
      </p:sp>
    </p:spTree>
    <p:extLst>
      <p:ext uri="{BB962C8B-B14F-4D97-AF65-F5344CB8AC3E}">
        <p14:creationId xmlns:p14="http://schemas.microsoft.com/office/powerpoint/2010/main" val="15179209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extLst/>
          </p:nvPr>
        </p:nvSpPr>
        <p:spPr/>
        <p:txBody>
          <a:bodyPr/>
          <a:lstStyle/>
          <a:p>
            <a:r>
              <a:rPr lang="en-US"/>
              <a:t>Amending the Michigan Constitution</a:t>
            </a:r>
          </a:p>
        </p:txBody>
      </p:sp>
      <p:sp>
        <p:nvSpPr>
          <p:cNvPr id="3" name="Content Placeholder 2"/>
          <p:cNvSpPr>
            <a:spLocks noGrp="1"/>
          </p:cNvSpPr>
          <p:nvPr>
            <p:ph idx="1"/>
            <p:extLst/>
          </p:nvPr>
        </p:nvSpPr>
        <p:spPr/>
        <p:txBody>
          <a:bodyPr>
            <a:normAutofit fontScale="70000" lnSpcReduction="20000"/>
          </a:bodyPr>
          <a:lstStyle/>
          <a:p>
            <a:r>
              <a:rPr lang="en-US"/>
              <a:t>Article 12, Sec.2</a:t>
            </a:r>
          </a:p>
          <a:p>
            <a:r>
              <a:rPr lang="en-US"/>
              <a:t>Can be proposed by registered electors</a:t>
            </a:r>
          </a:p>
          <a:p>
            <a:r>
              <a:rPr lang="en-US"/>
              <a:t>Has to include full text of amendment</a:t>
            </a:r>
          </a:p>
          <a:p>
            <a:r>
              <a:rPr lang="en-US"/>
              <a:t>Has to be signed by 10% of registered electors of total votes cast for Governor in the last election.</a:t>
            </a:r>
          </a:p>
          <a:p>
            <a:r>
              <a:rPr lang="en-US"/>
              <a:t>Petition must be filed 120 days before the election date in which at shall appear on the ballot</a:t>
            </a:r>
          </a:p>
          <a:p>
            <a:r>
              <a:rPr lang="en-US"/>
              <a:t>The ballot question has to be fully published an distributed to media</a:t>
            </a:r>
          </a:p>
          <a:p>
            <a:r>
              <a:rPr lang="en-US"/>
              <a:t>Ballot measure has to be written in less than 100 words on the ballot</a:t>
            </a:r>
          </a:p>
          <a:p>
            <a:r>
              <a:rPr lang="en-US"/>
              <a:t>If approved by the majority of voters, it goes into affect 45 days after approval</a:t>
            </a:r>
          </a:p>
          <a:p>
            <a:r>
              <a:rPr lang="en-US"/>
              <a:t>If 2 amendments conflict, the one with more votes goes into effect</a:t>
            </a:r>
          </a:p>
          <a:p>
            <a:r>
              <a:rPr lang="en-US"/>
              <a:t>This would be a form of initiative- a proposal made by registered voters</a:t>
            </a:r>
          </a:p>
        </p:txBody>
      </p:sp>
    </p:spTree>
    <p:extLst>
      <p:ext uri="{BB962C8B-B14F-4D97-AF65-F5344CB8AC3E}">
        <p14:creationId xmlns:p14="http://schemas.microsoft.com/office/powerpoint/2010/main" val="41114872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extLst/>
          </p:nvPr>
        </p:nvSpPr>
        <p:spPr/>
        <p:txBody>
          <a:bodyPr>
            <a:normAutofit fontScale="90000"/>
          </a:bodyPr>
          <a:lstStyle/>
          <a:p>
            <a:r>
              <a:rPr lang="en-US"/>
              <a:t>Other Ways for Constitutional Change in the States</a:t>
            </a:r>
          </a:p>
        </p:txBody>
      </p:sp>
      <p:sp>
        <p:nvSpPr>
          <p:cNvPr id="3" name="Content Placeholder 2"/>
          <p:cNvSpPr>
            <a:spLocks noGrp="1"/>
          </p:cNvSpPr>
          <p:nvPr>
            <p:ph idx="1"/>
            <p:extLst/>
          </p:nvPr>
        </p:nvSpPr>
        <p:spPr/>
        <p:txBody>
          <a:bodyPr>
            <a:normAutofit fontScale="92500"/>
          </a:bodyPr>
          <a:lstStyle/>
          <a:p>
            <a:r>
              <a:rPr lang="en-US"/>
              <a:t>Proposals can be made at conventions or in the legislature, or by the people</a:t>
            </a:r>
          </a:p>
          <a:p>
            <a:r>
              <a:rPr lang="en-US"/>
              <a:t>Ratification is by popular vote except in Delaware</a:t>
            </a:r>
          </a:p>
          <a:p>
            <a:r>
              <a:rPr lang="en-US"/>
              <a:t>Article 12, Section 1</a:t>
            </a:r>
          </a:p>
          <a:p>
            <a:r>
              <a:rPr lang="en-US"/>
              <a:t>Changes may be proposed in the Senate or the House</a:t>
            </a:r>
          </a:p>
          <a:p>
            <a:r>
              <a:rPr lang="en-US"/>
              <a:t>2/3 of each House must approve it to send the proposal to the ballot for the next election.</a:t>
            </a:r>
          </a:p>
          <a:p>
            <a:r>
              <a:rPr lang="en-US"/>
              <a:t>If voters approve, it become part of the Constitution 45 days after the election date</a:t>
            </a:r>
          </a:p>
        </p:txBody>
      </p:sp>
    </p:spTree>
    <p:extLst>
      <p:ext uri="{BB962C8B-B14F-4D97-AF65-F5344CB8AC3E}">
        <p14:creationId xmlns:p14="http://schemas.microsoft.com/office/powerpoint/2010/main" val="14272098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extLst/>
          </p:nvPr>
        </p:nvSpPr>
        <p:spPr/>
        <p:txBody>
          <a:bodyPr/>
          <a:lstStyle/>
          <a:p>
            <a:r>
              <a:rPr lang="en-US"/>
              <a:t>Ideas for reform</a:t>
            </a:r>
          </a:p>
        </p:txBody>
      </p:sp>
      <p:sp>
        <p:nvSpPr>
          <p:cNvPr id="3" name="Content Placeholder 2"/>
          <p:cNvSpPr>
            <a:spLocks noGrp="1"/>
          </p:cNvSpPr>
          <p:nvPr>
            <p:ph idx="1"/>
            <p:extLst/>
          </p:nvPr>
        </p:nvSpPr>
        <p:spPr/>
        <p:txBody>
          <a:bodyPr/>
          <a:lstStyle/>
          <a:p>
            <a:r>
              <a:rPr lang="en-US"/>
              <a:t>Some say State Constitutions have become too long-Michigan's has grown from 19,203 words to 36,525 words.</a:t>
            </a:r>
          </a:p>
          <a:p>
            <a:r>
              <a:rPr lang="en-US"/>
              <a:t>This is muddling what should be fundamental law with statutory law-ordinary laws enacted by the legislature</a:t>
            </a:r>
          </a:p>
          <a:p>
            <a:r>
              <a:rPr lang="en-US"/>
              <a:t>Most State Constitutions are extremely outdated in addition to being too long.</a:t>
            </a:r>
          </a:p>
        </p:txBody>
      </p:sp>
    </p:spTree>
    <p:extLst>
      <p:ext uri="{BB962C8B-B14F-4D97-AF65-F5344CB8AC3E}">
        <p14:creationId xmlns:p14="http://schemas.microsoft.com/office/powerpoint/2010/main" val="24341393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extLst/>
          </p:nvPr>
        </p:nvSpPr>
        <p:spPr/>
        <p:txBody>
          <a:bodyPr/>
          <a:lstStyle/>
          <a:p>
            <a:r>
              <a:rPr lang="en-US"/>
              <a:t>Section 2- State Legislatures</a:t>
            </a:r>
          </a:p>
        </p:txBody>
      </p:sp>
      <p:sp>
        <p:nvSpPr>
          <p:cNvPr id="3" name="Content Placeholder 2"/>
          <p:cNvSpPr>
            <a:spLocks noGrp="1"/>
          </p:cNvSpPr>
          <p:nvPr>
            <p:ph idx="1"/>
            <p:extLst/>
          </p:nvPr>
        </p:nvSpPr>
        <p:spPr/>
        <p:txBody>
          <a:bodyPr/>
          <a:lstStyle/>
          <a:p>
            <a:r>
              <a:rPr lang="en-US"/>
              <a:t>Just over half of the States call their law-making body a 'legislature'.</a:t>
            </a:r>
          </a:p>
          <a:p>
            <a:r>
              <a:rPr lang="en-US"/>
              <a:t>19 States-called a General Assembly</a:t>
            </a:r>
          </a:p>
          <a:p>
            <a:r>
              <a:rPr lang="en-US"/>
              <a:t>2 States-Legislature Assembly</a:t>
            </a:r>
          </a:p>
          <a:p>
            <a:r>
              <a:rPr lang="en-US"/>
              <a:t>2 States-General Court</a:t>
            </a:r>
          </a:p>
          <a:p>
            <a:r>
              <a:rPr lang="en-US"/>
              <a:t>All but 1 are bicameral (Nebraska unicameral Legislature)</a:t>
            </a:r>
          </a:p>
          <a:p>
            <a:endParaRPr lang="en-US"/>
          </a:p>
        </p:txBody>
      </p:sp>
    </p:spTree>
    <p:extLst>
      <p:ext uri="{BB962C8B-B14F-4D97-AF65-F5344CB8AC3E}">
        <p14:creationId xmlns:p14="http://schemas.microsoft.com/office/powerpoint/2010/main" val="90372900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57</Slides>
  <Notes>0</Notes>
  <HiddenSlides>0</HiddenSlides>
  <ScaleCrop>false</ScaleCrop>
  <HeadingPairs>
    <vt:vector size="4" baseType="variant">
      <vt:variant>
        <vt:lpstr>Theme</vt:lpstr>
      </vt:variant>
      <vt:variant>
        <vt:i4>1</vt:i4>
      </vt:variant>
      <vt:variant>
        <vt:lpstr>Slide Titles</vt:lpstr>
      </vt:variant>
      <vt:variant>
        <vt:i4>57</vt:i4>
      </vt:variant>
    </vt:vector>
  </HeadingPairs>
  <TitlesOfParts>
    <vt:vector size="58" baseType="lpstr">
      <vt:lpstr>Organic</vt:lpstr>
      <vt:lpstr>State Government</vt:lpstr>
      <vt:lpstr>Section 1- State Constitutions</vt:lpstr>
      <vt:lpstr>Principles of State Constitutions</vt:lpstr>
      <vt:lpstr>Basic Principles</vt:lpstr>
      <vt:lpstr>Governmental Structure</vt:lpstr>
      <vt:lpstr>Amending the Michigan Constitution</vt:lpstr>
      <vt:lpstr>Other Ways for Constitutional Change in the States</vt:lpstr>
      <vt:lpstr>Ideas for reform</vt:lpstr>
      <vt:lpstr>Section 2- State Legislatures</vt:lpstr>
      <vt:lpstr>Legislature Size</vt:lpstr>
      <vt:lpstr>Election of Legislators</vt:lpstr>
      <vt:lpstr>House and Senate District Maps</vt:lpstr>
      <vt:lpstr>Legislature Compensation</vt:lpstr>
      <vt:lpstr>Legislature Sessions</vt:lpstr>
      <vt:lpstr>Powers of the Legislature</vt:lpstr>
      <vt:lpstr>Organization of House Legislature</vt:lpstr>
      <vt:lpstr>Organization of Senate Leadership</vt:lpstr>
      <vt:lpstr>Duties of Leadership</vt:lpstr>
      <vt:lpstr>Legislative Committees</vt:lpstr>
      <vt:lpstr>Direct Legislation</vt:lpstr>
      <vt:lpstr>Section 3-The Governor</vt:lpstr>
      <vt:lpstr>Qualifications for MI Governor</vt:lpstr>
      <vt:lpstr>Selection</vt:lpstr>
      <vt:lpstr>Terms</vt:lpstr>
      <vt:lpstr>Governor's Powers</vt:lpstr>
      <vt:lpstr>Appointment and Removal</vt:lpstr>
      <vt:lpstr>The Budget</vt:lpstr>
      <vt:lpstr>Development of Budget</vt:lpstr>
      <vt:lpstr>Legislative action</vt:lpstr>
      <vt:lpstr>Other Powers</vt:lpstr>
      <vt:lpstr>Section 4-State Judiciary</vt:lpstr>
      <vt:lpstr>Criminal Law</vt:lpstr>
      <vt:lpstr>Civil Law</vt:lpstr>
      <vt:lpstr>Jury System</vt:lpstr>
      <vt:lpstr>Grand Jury</vt:lpstr>
      <vt:lpstr>Filing Formal Charges</vt:lpstr>
      <vt:lpstr>Organization of State Courts </vt:lpstr>
      <vt:lpstr>Michigan Trial Courts</vt:lpstr>
      <vt:lpstr>Michigan Court of Appeals</vt:lpstr>
      <vt:lpstr>Michigan Supreme Court</vt:lpstr>
      <vt:lpstr>Sec. 6- State and Local Spending and Revenue</vt:lpstr>
      <vt:lpstr>Public Health</vt:lpstr>
      <vt:lpstr>Welfare</vt:lpstr>
      <vt:lpstr>Public Safety</vt:lpstr>
      <vt:lpstr>Highways</vt:lpstr>
      <vt:lpstr>State of Michigan Revenue FY 2017, 18</vt:lpstr>
      <vt:lpstr>Limitations of Taxation</vt:lpstr>
      <vt:lpstr>Sales Tax in Michigan</vt:lpstr>
      <vt:lpstr>Income tax</vt:lpstr>
      <vt:lpstr>Property and Personal Property Tax</vt:lpstr>
      <vt:lpstr>Inheritance Or Estate taxes</vt:lpstr>
      <vt:lpstr>Business tax</vt:lpstr>
      <vt:lpstr>Non-Tax Revenues</vt:lpstr>
      <vt:lpstr>Borrowing Money</vt:lpstr>
      <vt:lpstr>Borrowing Money</vt:lpstr>
      <vt:lpstr>State Budget</vt:lpstr>
      <vt:lpstr>Budget Process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State Government</dc:title>
  <cp:revision>1</cp:revision>
  <dcterms:modified xsi:type="dcterms:W3CDTF">2017-11-30T13:08:43Z</dcterms:modified>
</cp:coreProperties>
</file>